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60" r:id="rId6"/>
    <p:sldId id="261" r:id="rId7"/>
    <p:sldId id="280" r:id="rId8"/>
    <p:sldId id="282" r:id="rId9"/>
    <p:sldId id="281" r:id="rId10"/>
    <p:sldId id="262" r:id="rId11"/>
    <p:sldId id="263" r:id="rId12"/>
    <p:sldId id="277" r:id="rId13"/>
    <p:sldId id="285" r:id="rId14"/>
    <p:sldId id="278" r:id="rId15"/>
    <p:sldId id="279" r:id="rId16"/>
  </p:sldIdLst>
  <p:sldSz cx="7556500" cy="10693400"/>
  <p:notesSz cx="6797675" cy="9925050"/>
  <p:embeddedFontLst>
    <p:embeddedFont>
      <p:font typeface="Montserrat" panose="00000500000000000000" pitchFamily="2" charset="0"/>
      <p:regular r:id="rId19"/>
      <p:bold r:id="rId20"/>
      <p:italic r:id="rId21"/>
      <p:boldItalic r:id="rId22"/>
    </p:embeddedFont>
    <p:embeddedFont>
      <p:font typeface="Montserrat Bold" panose="00000800000000000000" pitchFamily="2" charset="0"/>
      <p:regular r:id="rId23"/>
      <p:bold r:id="rId24"/>
    </p:embeddedFont>
    <p:embeddedFont>
      <p:font typeface="Montserrat Medium" panose="00000600000000000000" pitchFamily="2" charset="0"/>
      <p:regular r:id="rId25"/>
      <p:italic r:id="rId26"/>
    </p:embeddedFont>
    <p:embeddedFont>
      <p:font typeface="Neue Montreal" panose="020B0604020202020204" charset="0"/>
      <p:regular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15/09/2025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15/09/2025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drive.google.com/file/d/1u8ru2W8YvmpBJ7NwRy4gI2Pdve1BwAxh/view?usp=shari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4.jpe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hyperlink" Target="mailto:tavares@evolucaocompressores.com.br" TargetMode="External"/><Relationship Id="rId12" Type="http://schemas.openxmlformats.org/officeDocument/2006/relationships/image" Target="../media/image53.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hyperlink" Target="https://www.youtube.com/watch?v=xp5ODjBytuo" TargetMode="External"/><Relationship Id="rId5" Type="http://schemas.openxmlformats.org/officeDocument/2006/relationships/image" Target="../media/image50.png"/><Relationship Id="rId15" Type="http://schemas.openxmlformats.org/officeDocument/2006/relationships/hyperlink" Target="https://www.facebook.com/EvolucaoCompressores" TargetMode="External"/><Relationship Id="rId10" Type="http://schemas.openxmlformats.org/officeDocument/2006/relationships/image" Target="../media/image52.png"/><Relationship Id="rId19" Type="http://schemas.openxmlformats.org/officeDocument/2006/relationships/hyperlink" Target="https://www.youtube.com/channel/UCwd-vQDfQFCs9o1J-7-WiMQ" TargetMode="External"/><Relationship Id="rId4" Type="http://schemas.openxmlformats.org/officeDocument/2006/relationships/image" Target="../media/image49.svg"/><Relationship Id="rId9" Type="http://schemas.openxmlformats.org/officeDocument/2006/relationships/hyperlink" Target="http://www.evolucaocompressores.com.br/" TargetMode="External"/><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drive.google.com/file/d/1qvswWTnSpSY-OKvazrC-aJ8r1c-cV4j2/view?usp=shar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2.jpg"/><Relationship Id="rId3" Type="http://schemas.openxmlformats.org/officeDocument/2006/relationships/image" Target="../media/image14.png"/><Relationship Id="rId7" Type="http://schemas.openxmlformats.org/officeDocument/2006/relationships/image" Target="../media/image17.jpg"/><Relationship Id="rId12"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g"/><Relationship Id="rId11" Type="http://schemas.openxmlformats.org/officeDocument/2006/relationships/image" Target="../media/image20.jpg"/><Relationship Id="rId5" Type="http://schemas.openxmlformats.org/officeDocument/2006/relationships/image" Target="../media/image15.png"/><Relationship Id="rId10" Type="http://schemas.openxmlformats.org/officeDocument/2006/relationships/hyperlink" Target="https://www.youtube.com/watch?v=HdBL7k6RTZ8" TargetMode="External"/><Relationship Id="rId4" Type="http://schemas.openxmlformats.org/officeDocument/2006/relationships/hyperlink" Target="https://www.youtube.com/watch?v=e20eNUUhBnw" TargetMode="Externa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hyperlink" Target="https://www.youtube.com/watch?v=mwYJazRFXHo"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hyperlink" Target="https://www.youtube.com/watch?v=S22UAuEbQrs" TargetMode="External"/><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4.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hyperlink" Target="https://www.youtube.com/watch?v=S22UAuEbQrs" TargetMode="External"/><Relationship Id="rId10" Type="http://schemas.openxmlformats.org/officeDocument/2006/relationships/image" Target="../media/image31.jpg"/><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84183" y="-254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194825" y="6959541"/>
            <a:ext cx="3550643" cy="1049967"/>
          </a:xfrm>
          <a:prstGeom prst="rect">
            <a:avLst/>
          </a:prstGeom>
        </p:spPr>
        <p:txBody>
          <a:bodyPr wrap="square" lIns="0" tIns="0" rIns="0" bIns="0" rtlCol="0" anchor="t">
            <a:spAutoFit/>
          </a:bodyPr>
          <a:lstStyle/>
          <a:p>
            <a:pPr>
              <a:lnSpc>
                <a:spcPts val="2761"/>
              </a:lnSpc>
            </a:pPr>
            <a:r>
              <a:rPr lang="en-US" sz="1972" b="1">
                <a:solidFill>
                  <a:srgbClr val="434343"/>
                </a:solidFill>
                <a:latin typeface="Montserrat" panose="00000500000000000000" pitchFamily="2" charset="0"/>
                <a:ea typeface="Montserrat Ultra-Bold"/>
                <a:cs typeface="Montserrat Ultra-Bold"/>
                <a:sym typeface="Montserrat Ultra-Bold"/>
              </a:rPr>
              <a:t>À</a:t>
            </a:r>
          </a:p>
          <a:p>
            <a:pPr>
              <a:lnSpc>
                <a:spcPts val="2761"/>
              </a:lnSpc>
            </a:pPr>
            <a:r>
              <a:rPr lang="en-US" sz="1972" b="1">
                <a:solidFill>
                  <a:srgbClr val="434343"/>
                </a:solidFill>
                <a:latin typeface="Montserrat" panose="00000500000000000000" pitchFamily="2" charset="0"/>
                <a:ea typeface="Montserrat Ultra-Bold"/>
                <a:cs typeface="Montserrat Ultra-Bold"/>
                <a:sym typeface="Montserrat Ultra-Bold"/>
              </a:rPr>
              <a:t>NOME DA EMPRESA</a:t>
            </a:r>
            <a:endParaRPr lang="en-US" sz="1972" b="1" dirty="0">
              <a:solidFill>
                <a:srgbClr val="434343"/>
              </a:solidFill>
              <a:latin typeface="Montserrat" panose="00000500000000000000" pitchFamily="2" charset="0"/>
              <a:ea typeface="Montserrat Ultra-Bold"/>
              <a:cs typeface="Montserrat Ultra-Bold"/>
              <a:sym typeface="Montserrat Ultra-Bold"/>
            </a:endParaRPr>
          </a:p>
          <a:p>
            <a:pPr>
              <a:lnSpc>
                <a:spcPts val="2761"/>
              </a:lnSpc>
            </a:pPr>
            <a:r>
              <a:rPr lang="en-US" sz="1600" b="1">
                <a:solidFill>
                  <a:srgbClr val="434343"/>
                </a:solidFill>
                <a:latin typeface="Montserrat" panose="00000500000000000000" pitchFamily="2" charset="0"/>
                <a:ea typeface="Montserrat Ultra-Bold"/>
                <a:cs typeface="Montserrat Ultra-Bold"/>
                <a:sym typeface="Montserrat Ultra-Bold"/>
              </a:rPr>
              <a:t>Cidade-U</a:t>
            </a:r>
            <a:r>
              <a:rPr lang="en-US" sz="1600" b="1" dirty="0">
                <a:solidFill>
                  <a:srgbClr val="434343"/>
                </a:solidFill>
                <a:latin typeface="Montserrat" panose="00000500000000000000" pitchFamily="2" charset="0"/>
                <a:ea typeface="Montserrat Ultra-Bold"/>
                <a:cs typeface="Montserrat Ultra-Bold"/>
                <a:sym typeface="Montserrat Ultra-Bold"/>
              </a:rPr>
              <a:t>F</a:t>
            </a:r>
            <a:endParaRPr lang="en-US" sz="1600" b="1">
              <a:solidFill>
                <a:srgbClr val="434343"/>
              </a:solidFill>
              <a:latin typeface="Montserrat" panose="00000500000000000000" pitchFamily="2" charset="0"/>
              <a:ea typeface="Montserrat Ultra-Bold"/>
              <a:cs typeface="Montserrat Ultra-Bold"/>
              <a:sym typeface="Montserrat Ultra-Bold"/>
            </a:endParaRPr>
          </a:p>
        </p:txBody>
      </p:sp>
      <p:sp>
        <p:nvSpPr>
          <p:cNvPr id="9" name="TextBox 9"/>
          <p:cNvSpPr txBox="1"/>
          <p:nvPr/>
        </p:nvSpPr>
        <p:spPr>
          <a:xfrm>
            <a:off x="4194825" y="82850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8988" y="984622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38291" y="12162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917284" y="1189511"/>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ROLAMENTOS CÔNICOS</a:t>
            </a: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1" y="34160"/>
            <a:ext cx="7497512" cy="842922"/>
          </a:xfrm>
          <a:prstGeom prst="rect">
            <a:avLst/>
          </a:prstGeom>
        </p:spPr>
      </p:pic>
      <p:grpSp>
        <p:nvGrpSpPr>
          <p:cNvPr id="29" name="Group 8">
            <a:extLst>
              <a:ext uri="{FF2B5EF4-FFF2-40B4-BE49-F238E27FC236}">
                <a16:creationId xmlns:a16="http://schemas.microsoft.com/office/drawing/2014/main" id="{2AAB457E-0ABE-B9CD-AC64-DC4EE823FDAB}"/>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17A74FF8-6746-6B91-1A24-4B850121F7F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5544CCCC-5660-E12B-FAF6-AC7C8EBF585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4">
            <a:alphaModFix/>
          </a:blip>
          <a:srcRect/>
          <a:stretch/>
        </p:blipFill>
        <p:spPr>
          <a:xfrm>
            <a:off x="438291" y="1764586"/>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481790" y="1764586"/>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342143" y="3129439"/>
            <a:ext cx="6810477" cy="461665"/>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grpSp>
        <p:nvGrpSpPr>
          <p:cNvPr id="23" name="Group 13">
            <a:extLst>
              <a:ext uri="{FF2B5EF4-FFF2-40B4-BE49-F238E27FC236}">
                <a16:creationId xmlns:a16="http://schemas.microsoft.com/office/drawing/2014/main" id="{4244895B-5D6F-741F-3B8F-44816DE5D160}"/>
              </a:ext>
            </a:extLst>
          </p:cNvPr>
          <p:cNvGrpSpPr/>
          <p:nvPr/>
        </p:nvGrpSpPr>
        <p:grpSpPr>
          <a:xfrm>
            <a:off x="467654" y="4048315"/>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9" name="TextBox 19">
            <a:extLst>
              <a:ext uri="{FF2B5EF4-FFF2-40B4-BE49-F238E27FC236}">
                <a16:creationId xmlns:a16="http://schemas.microsoft.com/office/drawing/2014/main" id="{6FF54EC2-CFB6-8532-FBFE-3300FDAE2B72}"/>
              </a:ext>
            </a:extLst>
          </p:cNvPr>
          <p:cNvSpPr txBox="1"/>
          <p:nvPr/>
        </p:nvSpPr>
        <p:spPr>
          <a:xfrm>
            <a:off x="948381" y="3985337"/>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TANQUE SEPARADOR AR/ÓLEO</a:t>
            </a:r>
          </a:p>
        </p:txBody>
      </p:sp>
      <p:pic>
        <p:nvPicPr>
          <p:cNvPr id="12" name="Google Shape;209;p7" descr="Descrição: T:\Rotary\_Competitive Teardown\R-Series\images\septank-filter-removal.jpg">
            <a:extLst>
              <a:ext uri="{FF2B5EF4-FFF2-40B4-BE49-F238E27FC236}">
                <a16:creationId xmlns:a16="http://schemas.microsoft.com/office/drawing/2014/main" id="{3D744491-C141-ACED-51BE-76A7B894DCC5}"/>
              </a:ext>
            </a:extLst>
          </p:cNvPr>
          <p:cNvPicPr preferRelativeResize="0"/>
          <p:nvPr/>
        </p:nvPicPr>
        <p:blipFill rotWithShape="1">
          <a:blip r:embed="rId5">
            <a:alphaModFix/>
          </a:blip>
          <a:srcRect b="39415"/>
          <a:stretch/>
        </p:blipFill>
        <p:spPr>
          <a:xfrm>
            <a:off x="521062" y="4498087"/>
            <a:ext cx="1426210" cy="1028700"/>
          </a:xfrm>
          <a:prstGeom prst="rect">
            <a:avLst/>
          </a:prstGeom>
          <a:ln>
            <a:noFill/>
          </a:ln>
          <a:effectLst>
            <a:outerShdw blurRad="190500" algn="tl" rotWithShape="0">
              <a:srgbClr val="000000">
                <a:alpha val="70000"/>
              </a:srgbClr>
            </a:outerShdw>
          </a:effectLst>
        </p:spPr>
      </p:pic>
      <p:sp>
        <p:nvSpPr>
          <p:cNvPr id="18" name="CaixaDeTexto 17">
            <a:extLst>
              <a:ext uri="{FF2B5EF4-FFF2-40B4-BE49-F238E27FC236}">
                <a16:creationId xmlns:a16="http://schemas.microsoft.com/office/drawing/2014/main" id="{C40B5496-2E2C-4BF2-9741-C8E571EFCA9A}"/>
              </a:ext>
            </a:extLst>
          </p:cNvPr>
          <p:cNvSpPr txBox="1"/>
          <p:nvPr/>
        </p:nvSpPr>
        <p:spPr>
          <a:xfrm>
            <a:off x="2263989" y="4447710"/>
            <a:ext cx="4731408" cy="1015663"/>
          </a:xfrm>
          <a:prstGeom prst="rect">
            <a:avLst/>
          </a:prstGeom>
          <a:noFill/>
        </p:spPr>
        <p:txBody>
          <a:bodyPr wrap="square">
            <a:spAutoFit/>
          </a:bodyPr>
          <a:lstStyle/>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Projeto exclusivo Ingersoll Rand com 2 estágios de separação, proporcionando um residual de óleo de no máximo  3ppm;</a:t>
            </a:r>
          </a:p>
          <a:p>
            <a:pPr marR="0" lvl="0" algn="l" rtl="0">
              <a:spcBef>
                <a:spcPts val="0"/>
              </a:spcBef>
              <a:spcAft>
                <a:spcPts val="0"/>
              </a:spcAft>
            </a:pPr>
            <a:endParaRPr lang="pt-BR" sz="1200">
              <a:solidFill>
                <a:schemeClr val="dk1"/>
              </a:solidFill>
              <a:latin typeface="Montserrat" panose="00000500000000000000" pitchFamily="2" charset="0"/>
              <a:ea typeface="Arial"/>
              <a:cs typeface="Arial"/>
              <a:sym typeface="Arial"/>
            </a:endParaRPr>
          </a:p>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Tampa móvel para facilitar o acesso para manutenção.</a:t>
            </a:r>
            <a:endParaRPr lang="pt-BR" sz="1200" dirty="0">
              <a:solidFill>
                <a:schemeClr val="dk1"/>
              </a:solidFill>
              <a:latin typeface="Montserrat" panose="00000500000000000000" pitchFamily="2" charset="0"/>
              <a:ea typeface="Arial"/>
              <a:cs typeface="Arial"/>
              <a:sym typeface="Arial"/>
            </a:endParaRPr>
          </a:p>
        </p:txBody>
      </p:sp>
      <p:sp>
        <p:nvSpPr>
          <p:cNvPr id="27" name="TextBox 18">
            <a:extLst>
              <a:ext uri="{FF2B5EF4-FFF2-40B4-BE49-F238E27FC236}">
                <a16:creationId xmlns:a16="http://schemas.microsoft.com/office/drawing/2014/main" id="{70B2E687-7206-CB6F-47CC-7ED471653CEB}"/>
              </a:ext>
            </a:extLst>
          </p:cNvPr>
          <p:cNvSpPr txBox="1"/>
          <p:nvPr/>
        </p:nvSpPr>
        <p:spPr>
          <a:xfrm>
            <a:off x="917284" y="5789391"/>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COOLANT</a:t>
            </a:r>
            <a:r>
              <a:rPr lang="pt-BR" b="1">
                <a:solidFill>
                  <a:schemeClr val="dk1"/>
                </a:solidFill>
                <a:latin typeface="Montserrat" panose="00000500000000000000" pitchFamily="2" charset="0"/>
                <a:ea typeface="Arial"/>
                <a:cs typeface="Arial"/>
                <a:sym typeface="Arial"/>
              </a:rPr>
              <a:t> </a:t>
            </a:r>
            <a:r>
              <a:rPr lang="pt-BR" b="1">
                <a:solidFill>
                  <a:schemeClr val="tx1">
                    <a:lumMod val="50000"/>
                    <a:lumOff val="50000"/>
                  </a:schemeClr>
                </a:solidFill>
                <a:latin typeface="Montserrat" panose="00000500000000000000" pitchFamily="2" charset="0"/>
                <a:ea typeface="Arial"/>
                <a:cs typeface="Arial"/>
                <a:sym typeface="Arial"/>
              </a:rPr>
              <a:t>™</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grpSp>
        <p:nvGrpSpPr>
          <p:cNvPr id="28" name="Group 13">
            <a:extLst>
              <a:ext uri="{FF2B5EF4-FFF2-40B4-BE49-F238E27FC236}">
                <a16:creationId xmlns:a16="http://schemas.microsoft.com/office/drawing/2014/main" id="{5A5CD5E8-B0C4-642E-57AB-4C9A4BA2B136}"/>
              </a:ext>
            </a:extLst>
          </p:cNvPr>
          <p:cNvGrpSpPr/>
          <p:nvPr/>
        </p:nvGrpSpPr>
        <p:grpSpPr>
          <a:xfrm>
            <a:off x="450500" y="5864052"/>
            <a:ext cx="374337" cy="187168"/>
            <a:chOff x="0" y="0"/>
            <a:chExt cx="812800" cy="406400"/>
          </a:xfrm>
        </p:grpSpPr>
        <p:sp>
          <p:nvSpPr>
            <p:cNvPr id="32" name="Freeform 14">
              <a:extLst>
                <a:ext uri="{FF2B5EF4-FFF2-40B4-BE49-F238E27FC236}">
                  <a16:creationId xmlns:a16="http://schemas.microsoft.com/office/drawing/2014/main" id="{3D5A9FD4-EED7-8FC7-8499-700F3DF2E68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665FA1BB-761F-07A9-49F9-812C4373BA4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34" name="Google Shape;187;p7">
            <a:extLst>
              <a:ext uri="{FF2B5EF4-FFF2-40B4-BE49-F238E27FC236}">
                <a16:creationId xmlns:a16="http://schemas.microsoft.com/office/drawing/2014/main" id="{C5E88BF1-89D4-8CEC-5ED8-6F97B7DD9C7D}"/>
              </a:ext>
            </a:extLst>
          </p:cNvPr>
          <p:cNvPicPr preferRelativeResize="0"/>
          <p:nvPr/>
        </p:nvPicPr>
        <p:blipFill rotWithShape="1">
          <a:blip r:embed="rId6">
            <a:alphaModFix/>
          </a:blip>
          <a:srcRect/>
          <a:stretch/>
        </p:blipFill>
        <p:spPr>
          <a:xfrm>
            <a:off x="437898" y="6282554"/>
            <a:ext cx="1826091" cy="1364624"/>
          </a:xfrm>
          <a:prstGeom prst="rect">
            <a:avLst/>
          </a:prstGeom>
          <a:ln>
            <a:noFill/>
          </a:ln>
          <a:effectLst>
            <a:outerShdw blurRad="190500" algn="tl" rotWithShape="0">
              <a:srgbClr val="000000">
                <a:alpha val="70000"/>
              </a:srgbClr>
            </a:outerShdw>
          </a:effectLst>
        </p:spPr>
      </p:pic>
      <p:sp>
        <p:nvSpPr>
          <p:cNvPr id="37" name="CaixaDeTexto 36">
            <a:extLst>
              <a:ext uri="{FF2B5EF4-FFF2-40B4-BE49-F238E27FC236}">
                <a16:creationId xmlns:a16="http://schemas.microsoft.com/office/drawing/2014/main" id="{4151E0EF-89DC-8D5D-049F-ADB43CF3522D}"/>
              </a:ext>
            </a:extLst>
          </p:cNvPr>
          <p:cNvSpPr txBox="1"/>
          <p:nvPr/>
        </p:nvSpPr>
        <p:spPr>
          <a:xfrm>
            <a:off x="2448883" y="6284756"/>
            <a:ext cx="4053840" cy="830997"/>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Alto desempenho,</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processo de compressão livre de verniz,</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resfriamento eficiente</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e confiabilidade</a:t>
            </a:r>
            <a:endParaRPr lang="en-US" sz="1200">
              <a:solidFill>
                <a:srgbClr val="000000"/>
              </a:solidFill>
              <a:latin typeface="Montserrat" panose="00000500000000000000" pitchFamily="2" charset="0"/>
              <a:ea typeface="Montserrat"/>
              <a:cs typeface="Montserrat"/>
              <a:sym typeface="Montserrat"/>
            </a:endParaRPr>
          </a:p>
        </p:txBody>
      </p:sp>
      <p:sp>
        <p:nvSpPr>
          <p:cNvPr id="38" name="CaixaDeTexto 37">
            <a:extLst>
              <a:ext uri="{FF2B5EF4-FFF2-40B4-BE49-F238E27FC236}">
                <a16:creationId xmlns:a16="http://schemas.microsoft.com/office/drawing/2014/main" id="{0982BE65-0ECD-49DF-6CE7-12FA661AC2C9}"/>
              </a:ext>
            </a:extLst>
          </p:cNvPr>
          <p:cNvSpPr txBox="1"/>
          <p:nvPr/>
        </p:nvSpPr>
        <p:spPr>
          <a:xfrm>
            <a:off x="392492" y="7725836"/>
            <a:ext cx="6870450" cy="2123658"/>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Longa vida útil </a:t>
            </a:r>
            <a:r>
              <a:rPr lang="pt-BR" sz="1200">
                <a:solidFill>
                  <a:schemeClr val="dk1"/>
                </a:solidFill>
                <a:latin typeface="Montserrat" panose="00000500000000000000" pitchFamily="2" charset="0"/>
                <a:ea typeface="Arial"/>
                <a:cs typeface="Arial"/>
                <a:sym typeface="Arial"/>
              </a:rPr>
              <a:t>- Até 8 vezes a vida útil dos óleos de petróleo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Ponto de inflamação (fulgor) mais alto </a:t>
            </a:r>
            <a:r>
              <a:rPr lang="pt-BR" sz="1200">
                <a:solidFill>
                  <a:schemeClr val="dk1"/>
                </a:solidFill>
                <a:latin typeface="Montserrat" panose="00000500000000000000" pitchFamily="2" charset="0"/>
                <a:ea typeface="Arial"/>
                <a:cs typeface="Arial"/>
                <a:sym typeface="Arial"/>
              </a:rPr>
              <a:t>do que a maioria dos PAO, diésteres e outros produtos sintéticos</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Arraste de óleo baixo </a:t>
            </a:r>
            <a:r>
              <a:rPr lang="pt-BR" sz="1200">
                <a:solidFill>
                  <a:schemeClr val="dk1"/>
                </a:solidFill>
                <a:latin typeface="Montserrat" panose="00000500000000000000" pitchFamily="2" charset="0"/>
                <a:ea typeface="Arial"/>
                <a:cs typeface="Arial"/>
                <a:sym typeface="Arial"/>
              </a:rPr>
              <a:t>– Menor custo de operação e mais qualidade ao seus sistema de ar comprimido</a:t>
            </a: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Resfriamento eficiente </a:t>
            </a:r>
            <a:r>
              <a:rPr lang="pt-BR" sz="1200">
                <a:solidFill>
                  <a:schemeClr val="dk1"/>
                </a:solidFill>
                <a:latin typeface="Montserrat" panose="00000500000000000000" pitchFamily="2" charset="0"/>
                <a:ea typeface="Arial"/>
                <a:cs typeface="Arial"/>
                <a:sym typeface="Arial"/>
              </a:rPr>
              <a:t>- Temperatura operacional mais baixa em condições extremas devido à condutividade térmica 10% mais alta que a do PAO.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Não enverniza </a:t>
            </a:r>
            <a:r>
              <a:rPr lang="pt-BR" sz="1200">
                <a:solidFill>
                  <a:schemeClr val="dk1"/>
                </a:solidFill>
                <a:latin typeface="Montserrat" panose="00000500000000000000" pitchFamily="2" charset="0"/>
                <a:ea typeface="Arial"/>
                <a:cs typeface="Arial"/>
                <a:sym typeface="Arial"/>
              </a:rPr>
              <a:t>- Economia de energia, maior vida útil do sistema, maior confiabilidade</a:t>
            </a:r>
            <a:endParaRPr lang="pt-BR" sz="1200">
              <a:latin typeface="Montserrat" panose="000005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54000" y="9878103"/>
            <a:ext cx="1845590" cy="699660"/>
          </a:xfrm>
          <a:custGeom>
            <a:avLst/>
            <a:gdLst/>
            <a:ahLst/>
            <a:cxnLst/>
            <a:rect l="l" t="t" r="r" b="b"/>
            <a:pathLst>
              <a:path w="1845590" h="699660">
                <a:moveTo>
                  <a:pt x="0" y="0"/>
                </a:moveTo>
                <a:lnTo>
                  <a:pt x="1845590" y="0"/>
                </a:lnTo>
                <a:lnTo>
                  <a:pt x="1845590" y="699660"/>
                </a:lnTo>
                <a:lnTo>
                  <a:pt x="0" y="699660"/>
                </a:lnTo>
                <a:lnTo>
                  <a:pt x="0" y="0"/>
                </a:lnTo>
                <a:close/>
              </a:path>
            </a:pathLst>
          </a:custGeom>
          <a:blipFill>
            <a:blip r:embed="rId2"/>
            <a:stretch>
              <a:fillRect/>
            </a:stretch>
          </a:blipFill>
        </p:spPr>
      </p:sp>
      <p:grpSp>
        <p:nvGrpSpPr>
          <p:cNvPr id="13" name="Group 13"/>
          <p:cNvGrpSpPr/>
          <p:nvPr/>
        </p:nvGrpSpPr>
        <p:grpSpPr>
          <a:xfrm>
            <a:off x="392785" y="1387407"/>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8" name="Imagem 27">
            <a:extLst>
              <a:ext uri="{FF2B5EF4-FFF2-40B4-BE49-F238E27FC236}">
                <a16:creationId xmlns:a16="http://schemas.microsoft.com/office/drawing/2014/main" id="{E87F87FA-8CFB-8E0B-E24F-7632DBDFAD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405" y="-46152"/>
            <a:ext cx="7760905" cy="859247"/>
          </a:xfrm>
          <a:prstGeom prst="rect">
            <a:avLst/>
          </a:prstGeom>
        </p:spPr>
      </p:pic>
      <p:grpSp>
        <p:nvGrpSpPr>
          <p:cNvPr id="29" name="Group 8">
            <a:extLst>
              <a:ext uri="{FF2B5EF4-FFF2-40B4-BE49-F238E27FC236}">
                <a16:creationId xmlns:a16="http://schemas.microsoft.com/office/drawing/2014/main" id="{28B09CC0-CD89-E751-5665-5745FFE4A93C}"/>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90E8987E-DADC-E3D6-B5E7-3EFFD9B838F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C0A27EF7-3F77-956D-9E4A-45A55850825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0" name="TextBox 18">
            <a:extLst>
              <a:ext uri="{FF2B5EF4-FFF2-40B4-BE49-F238E27FC236}">
                <a16:creationId xmlns:a16="http://schemas.microsoft.com/office/drawing/2014/main" id="{3647F435-A0BF-D56C-13C0-843616047A64}"/>
              </a:ext>
            </a:extLst>
          </p:cNvPr>
          <p:cNvSpPr txBox="1"/>
          <p:nvPr/>
        </p:nvSpPr>
        <p:spPr>
          <a:xfrm>
            <a:off x="1040240" y="1336314"/>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PACOTE TAS</a:t>
            </a:r>
            <a:r>
              <a:rPr lang="pt-BR" b="1">
                <a:solidFill>
                  <a:schemeClr val="tx1">
                    <a:lumMod val="50000"/>
                    <a:lumOff val="50000"/>
                  </a:schemeClr>
                </a:solidFill>
                <a:latin typeface="Montserrat" panose="00000500000000000000" pitchFamily="2" charset="0"/>
                <a:ea typeface="Arial"/>
                <a:cs typeface="Arial"/>
                <a:sym typeface="Arial"/>
              </a:rPr>
              <a:t>™ - TOTAL AIR SYSTEM ™</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27" name="CaixaDeTexto 26">
            <a:extLst>
              <a:ext uri="{FF2B5EF4-FFF2-40B4-BE49-F238E27FC236}">
                <a16:creationId xmlns:a16="http://schemas.microsoft.com/office/drawing/2014/main" id="{08FF6880-67B3-352A-281B-CBD19CF1436D}"/>
              </a:ext>
            </a:extLst>
          </p:cNvPr>
          <p:cNvSpPr txBox="1"/>
          <p:nvPr/>
        </p:nvSpPr>
        <p:spPr>
          <a:xfrm>
            <a:off x="277048" y="1949370"/>
            <a:ext cx="6738557" cy="646331"/>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O pacote TAS™ (Total Air System™) da Série R Ingersoll Rand oferece uma solução integrada que minimiza custos de instalação e espaço, através da integração de um compressor, secador, filtro coalescente e separador de condensado.</a:t>
            </a:r>
            <a:endParaRPr lang="pt-BR" sz="1200">
              <a:latin typeface="Montserrat" panose="00000500000000000000" pitchFamily="2" charset="0"/>
            </a:endParaRPr>
          </a:p>
        </p:txBody>
      </p:sp>
      <p:pic>
        <p:nvPicPr>
          <p:cNvPr id="32" name="Google Shape;191;p7">
            <a:extLst>
              <a:ext uri="{FF2B5EF4-FFF2-40B4-BE49-F238E27FC236}">
                <a16:creationId xmlns:a16="http://schemas.microsoft.com/office/drawing/2014/main" id="{A4DE5EC3-3EB1-A396-ECCA-02B6234DBD3B}"/>
              </a:ext>
            </a:extLst>
          </p:cNvPr>
          <p:cNvPicPr preferRelativeResize="0"/>
          <p:nvPr/>
        </p:nvPicPr>
        <p:blipFill rotWithShape="1">
          <a:blip r:embed="rId4">
            <a:alphaModFix/>
          </a:blip>
          <a:srcRect/>
          <a:stretch/>
        </p:blipFill>
        <p:spPr>
          <a:xfrm>
            <a:off x="4687516" y="4523331"/>
            <a:ext cx="2328089" cy="1516692"/>
          </a:xfrm>
          <a:prstGeom prst="rect">
            <a:avLst/>
          </a:prstGeom>
          <a:ln>
            <a:noFill/>
          </a:ln>
          <a:effectLst>
            <a:outerShdw blurRad="190500" algn="tl" rotWithShape="0">
              <a:srgbClr val="000000">
                <a:alpha val="70000"/>
              </a:srgbClr>
            </a:outerShdw>
          </a:effectLst>
        </p:spPr>
      </p:pic>
      <p:sp>
        <p:nvSpPr>
          <p:cNvPr id="34" name="CaixaDeTexto 33">
            <a:extLst>
              <a:ext uri="{FF2B5EF4-FFF2-40B4-BE49-F238E27FC236}">
                <a16:creationId xmlns:a16="http://schemas.microsoft.com/office/drawing/2014/main" id="{2EC6AF33-28D1-2980-DF0C-9CC50B7FC8CB}"/>
              </a:ext>
            </a:extLst>
          </p:cNvPr>
          <p:cNvSpPr txBox="1"/>
          <p:nvPr/>
        </p:nvSpPr>
        <p:spPr>
          <a:xfrm>
            <a:off x="293558" y="3303254"/>
            <a:ext cx="3878580" cy="3785652"/>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 </a:t>
            </a:r>
            <a:r>
              <a:rPr lang="pt-BR" sz="1200">
                <a:solidFill>
                  <a:schemeClr val="dk1"/>
                </a:solidFill>
                <a:latin typeface="Montserrat" panose="00000500000000000000" pitchFamily="2" charset="0"/>
                <a:ea typeface="Arial"/>
                <a:cs typeface="Arial"/>
                <a:sym typeface="Arial"/>
              </a:rPr>
              <a:t>Filtro coalescente de alta eficiência padrão e secador de ar refrigerado integrado fornecem ar qualidade ISO 8573-1 I Classe 1.4.1;</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Trocador de calor patenteado 3-em-1 oferece maior confiabilidade e eficiência com uma menor queda de pressão;</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Minimiza custos de instalação e fornece monitoramento e manutenção a partir de um ponto único;</a:t>
            </a:r>
          </a:p>
          <a:p>
            <a:pPr marL="0" marR="0" lvl="0" indent="0" algn="just"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ISO 8573-1 Classe 1.4.1;</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Ponto Orvalho 3°C;</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Monitoramento completo do sistema no painel eletrônico do compressor;</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Sistema anti-congelamento.</a:t>
            </a:r>
            <a:endParaRPr lang="pt-BR" sz="1200">
              <a:latin typeface="Montserrat" panose="00000500000000000000" pitchFamily="2" charset="0"/>
            </a:endParaRPr>
          </a:p>
        </p:txBody>
      </p:sp>
      <p:sp>
        <p:nvSpPr>
          <p:cNvPr id="36" name="CaixaDeTexto 35">
            <a:extLst>
              <a:ext uri="{FF2B5EF4-FFF2-40B4-BE49-F238E27FC236}">
                <a16:creationId xmlns:a16="http://schemas.microsoft.com/office/drawing/2014/main" id="{1E6B891D-3B86-88DF-92C1-0E1677DE9FD4}"/>
              </a:ext>
            </a:extLst>
          </p:cNvPr>
          <p:cNvSpPr txBox="1"/>
          <p:nvPr/>
        </p:nvSpPr>
        <p:spPr>
          <a:xfrm>
            <a:off x="4536883" y="6137370"/>
            <a:ext cx="2599950" cy="461665"/>
          </a:xfrm>
          <a:prstGeom prst="rect">
            <a:avLst/>
          </a:prstGeom>
          <a:noFill/>
        </p:spPr>
        <p:txBody>
          <a:bodyPr wrap="square">
            <a:spAutoFit/>
          </a:bodyPr>
          <a:lstStyle/>
          <a:p>
            <a:pPr marL="0" marR="0" lvl="0" indent="0" algn="ctr"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Fornece ar limpo e seco em um conjunto integrado.</a:t>
            </a:r>
            <a:endParaRPr lang="pt-BR" sz="1200">
              <a:solidFill>
                <a:schemeClr val="dk1"/>
              </a:solidFill>
              <a:latin typeface="Montserrat" panose="00000500000000000000" pitchFamily="2" charset="0"/>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41884" y="975606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710198" y="844303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568450" y="8546505"/>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1141385246"/>
              </p:ext>
            </p:extLst>
          </p:nvPr>
        </p:nvGraphicFramePr>
        <p:xfrm>
          <a:off x="674101" y="4177888"/>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236" y="-90300"/>
            <a:ext cx="7904450" cy="859247"/>
          </a:xfrm>
          <a:prstGeom prst="rect">
            <a:avLst/>
          </a:prstGeom>
        </p:spPr>
      </p:pic>
      <p:grpSp>
        <p:nvGrpSpPr>
          <p:cNvPr id="28" name="Group 8">
            <a:extLst>
              <a:ext uri="{FF2B5EF4-FFF2-40B4-BE49-F238E27FC236}">
                <a16:creationId xmlns:a16="http://schemas.microsoft.com/office/drawing/2014/main" id="{FECB57DE-5C11-67C1-AB1F-474B2068D1DB}"/>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0D75A5B5-17FC-E2AC-68F2-D76550173E3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6F15C11A-A527-0C08-7F94-2F1BC6F207A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CB79-620D-7A13-8363-C8848858DE8F}"/>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3430F5CB-4781-C9F1-F0A2-610AD688F2B9}"/>
              </a:ext>
            </a:extLst>
          </p:cNvPr>
          <p:cNvGrpSpPr/>
          <p:nvPr/>
        </p:nvGrpSpPr>
        <p:grpSpPr>
          <a:xfrm>
            <a:off x="604416" y="1476382"/>
            <a:ext cx="289963" cy="144982"/>
            <a:chOff x="0" y="0"/>
            <a:chExt cx="812800" cy="406400"/>
          </a:xfrm>
        </p:grpSpPr>
        <p:sp>
          <p:nvSpPr>
            <p:cNvPr id="5" name="Freeform 14">
              <a:extLst>
                <a:ext uri="{FF2B5EF4-FFF2-40B4-BE49-F238E27FC236}">
                  <a16:creationId xmlns:a16="http://schemas.microsoft.com/office/drawing/2014/main" id="{7C98B1F1-F3FC-C1EB-1D54-0DD1344BDDA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C93FA9DA-4EC3-B61B-BE2F-CA6BA8156063}"/>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BA7D77C0-BE9C-3AC8-017F-E57C927C8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307" y="-17313"/>
            <a:ext cx="7220893" cy="803582"/>
          </a:xfrm>
          <a:prstGeom prst="rect">
            <a:avLst/>
          </a:prstGeom>
        </p:spPr>
      </p:pic>
      <p:sp>
        <p:nvSpPr>
          <p:cNvPr id="9" name="TextBox 21">
            <a:extLst>
              <a:ext uri="{FF2B5EF4-FFF2-40B4-BE49-F238E27FC236}">
                <a16:creationId xmlns:a16="http://schemas.microsoft.com/office/drawing/2014/main" id="{5CFCC695-F7C6-78E6-3956-3BEAB7337435}"/>
              </a:ext>
            </a:extLst>
          </p:cNvPr>
          <p:cNvSpPr txBox="1"/>
          <p:nvPr/>
        </p:nvSpPr>
        <p:spPr>
          <a:xfrm>
            <a:off x="533258" y="940930"/>
            <a:ext cx="6858976" cy="398314"/>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260B072A-E3F7-8C67-B3E9-EC12A684BD6A}"/>
              </a:ext>
            </a:extLst>
          </p:cNvPr>
          <p:cNvSpPr txBox="1"/>
          <p:nvPr/>
        </p:nvSpPr>
        <p:spPr>
          <a:xfrm>
            <a:off x="559476" y="1591234"/>
            <a:ext cx="6592217" cy="1706365"/>
          </a:xfrm>
          <a:prstGeom prst="rect">
            <a:avLst/>
          </a:prstGeom>
          <a:noFill/>
        </p:spPr>
        <p:txBody>
          <a:bodyPr wrap="square">
            <a:spAutoFit/>
          </a:bodyPr>
          <a:lstStyle/>
          <a:p>
            <a:pPr>
              <a:buNone/>
            </a:pPr>
            <a:endParaRPr lang="pt-BR" sz="1000" b="1">
              <a:latin typeface="Montserrat" panose="00000500000000000000" pitchFamily="2" charset="0"/>
            </a:endParaRPr>
          </a:p>
          <a:p>
            <a:pPr>
              <a:buNone/>
            </a:pPr>
            <a:r>
              <a:rPr lang="pt-BR" sz="1000">
                <a:latin typeface="Montserrat" panose="00000500000000000000" pitchFamily="2" charset="0"/>
              </a:rPr>
              <a:t>O </a:t>
            </a:r>
            <a:r>
              <a:rPr lang="pt-BR" sz="1000" b="1">
                <a:latin typeface="Montserrat" panose="00000500000000000000" pitchFamily="2" charset="0"/>
              </a:rPr>
              <a:t>PolySep SSM &amp; SPG da Ingersoll Rand</a:t>
            </a:r>
            <a:r>
              <a:rPr lang="pt-BR" sz="1000">
                <a:latin typeface="Montserrat" panose="00000500000000000000" pitchFamily="2" charset="0"/>
              </a:rPr>
              <a:t> é uma solução que alia </a:t>
            </a:r>
            <a:r>
              <a:rPr lang="pt-BR" sz="1000" b="1">
                <a:latin typeface="Montserrat" panose="00000500000000000000" pitchFamily="2" charset="0"/>
              </a:rPr>
              <a:t>eficiência operacional e responsabilidade ambiental</a:t>
            </a:r>
            <a:r>
              <a:rPr lang="pt-BR" sz="1000">
                <a:latin typeface="Montserrat" panose="00000500000000000000" pitchFamily="2" charset="0"/>
              </a:rPr>
              <a:t>. Projetado para tratar o condensado de compressores, o sistema garante o descarte da água dentro dos limites legais (</a:t>
            </a:r>
            <a:r>
              <a:rPr lang="pt-BR" sz="1000" b="1">
                <a:latin typeface="Montserrat" panose="00000500000000000000" pitchFamily="2" charset="0"/>
              </a:rPr>
              <a:t>&lt;10 ppm de óleo residual</a:t>
            </a:r>
            <a:r>
              <a:rPr lang="pt-BR" sz="1000">
                <a:latin typeface="Montserrat" panose="00000500000000000000" pitchFamily="2" charset="0"/>
              </a:rPr>
              <a:t>), reduzindo impactos ambientais e evitando passivos legais.</a:t>
            </a:r>
          </a:p>
          <a:p>
            <a:pPr>
              <a:buNone/>
            </a:pPr>
            <a:endParaRPr lang="pt-BR" sz="1000">
              <a:latin typeface="Montserrat" panose="00000500000000000000" pitchFamily="2" charset="0"/>
            </a:endParaRPr>
          </a:p>
          <a:p>
            <a:pPr>
              <a:buNone/>
            </a:pPr>
            <a:r>
              <a:rPr lang="pt-BR" sz="1000">
                <a:latin typeface="Montserrat" panose="00000500000000000000" pitchFamily="2" charset="0"/>
              </a:rPr>
              <a:t>Com ele, sua empresa reduz custos com destinação de resíduos perigosos, elimina a necessidade de armazenar condensado oleoso no local e fortalece seu compromisso com práticas sustentáveis em linha com normas como a ISO 14001.</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ECDEC2B3-0EEF-6E2D-FDBF-E4EF5DF83957}"/>
              </a:ext>
            </a:extLst>
          </p:cNvPr>
          <p:cNvSpPr txBox="1"/>
          <p:nvPr/>
        </p:nvSpPr>
        <p:spPr>
          <a:xfrm>
            <a:off x="994079" y="1470387"/>
            <a:ext cx="6858976" cy="398314"/>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738B5B62-5CA9-AF98-EE55-31AE0597FF69}"/>
              </a:ext>
            </a:extLst>
          </p:cNvPr>
          <p:cNvSpPr txBox="1"/>
          <p:nvPr/>
        </p:nvSpPr>
        <p:spPr>
          <a:xfrm>
            <a:off x="509789" y="2989028"/>
            <a:ext cx="3593460" cy="2355132"/>
          </a:xfrm>
          <a:prstGeom prst="rect">
            <a:avLst/>
          </a:prstGeom>
          <a:noFill/>
        </p:spPr>
        <p:txBody>
          <a:bodyPr wrap="square">
            <a:spAutoFit/>
          </a:bodyPr>
          <a:lstStyle/>
          <a:p>
            <a:pPr>
              <a:buNone/>
            </a:pPr>
            <a:endParaRPr lang="pt-BR" sz="1000">
              <a:latin typeface="Montserrat" panose="00000500000000000000" pitchFamily="2" charset="0"/>
            </a:endParaRPr>
          </a:p>
          <a:p>
            <a:pPr>
              <a:buNone/>
            </a:pPr>
            <a:r>
              <a:rPr lang="pt-BR" sz="1000" b="1">
                <a:latin typeface="Montserrat" panose="00000500000000000000" pitchFamily="2" charset="0"/>
              </a:rPr>
              <a:t>Principais benefícios sustentáveis:</a:t>
            </a:r>
          </a:p>
          <a:p>
            <a:pPr>
              <a:buNone/>
            </a:pPr>
            <a:endParaRPr lang="pt-BR" sz="1000" b="1">
              <a:latin typeface="Montserrat" panose="00000500000000000000" pitchFamily="2" charset="0"/>
            </a:endParaRPr>
          </a:p>
          <a:p>
            <a:pPr>
              <a:buFont typeface="Arial" panose="020B0604020202020204" pitchFamily="34" charset="0"/>
              <a:buChar char="•"/>
            </a:pPr>
            <a:r>
              <a:rPr lang="pt-BR" sz="1000" b="1">
                <a:latin typeface="Montserrat" panose="00000500000000000000" pitchFamily="2" charset="0"/>
              </a:rPr>
              <a:t>Separação eficiente de todos os tipos de lubrificantes</a:t>
            </a:r>
            <a:r>
              <a:rPr lang="pt-BR" sz="1000">
                <a:latin typeface="Montserrat" panose="00000500000000000000" pitchFamily="2" charset="0"/>
              </a:rPr>
              <a:t> (minerais, sintéticos e emulsões estáveis).</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Conformidade total com as </a:t>
            </a:r>
            <a:r>
              <a:rPr lang="pt-BR" sz="1000" b="1">
                <a:latin typeface="Montserrat" panose="00000500000000000000" pitchFamily="2" charset="0"/>
              </a:rPr>
              <a:t>exigências ambientais</a:t>
            </a:r>
            <a:r>
              <a:rPr lang="pt-BR" sz="1000">
                <a:latin typeface="Montserrat" panose="00000500000000000000" pitchFamily="2" charset="0"/>
              </a:rPr>
              <a:t>, garantindo descarte seguro.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Estrutura </a:t>
            </a:r>
            <a:r>
              <a:rPr lang="pt-BR" sz="1000" b="1">
                <a:latin typeface="Montserrat" panose="00000500000000000000" pitchFamily="2" charset="0"/>
              </a:rPr>
              <a:t>100% reciclável</a:t>
            </a:r>
            <a:r>
              <a:rPr lang="pt-BR" sz="1000">
                <a:latin typeface="Montserrat" panose="00000500000000000000" pitchFamily="2" charset="0"/>
              </a:rPr>
              <a:t> em polietileno reforçado.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Dispensa a necessidade de tanques de armazenamento ou transporte de resíduos.</a:t>
            </a: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B3685F42-911A-CF1E-580A-36D925BB8433}"/>
              </a:ext>
            </a:extLst>
          </p:cNvPr>
          <p:cNvSpPr txBox="1"/>
          <p:nvPr/>
        </p:nvSpPr>
        <p:spPr>
          <a:xfrm>
            <a:off x="489401" y="5241041"/>
            <a:ext cx="6662292" cy="1196738"/>
          </a:xfrm>
          <a:prstGeom prst="rect">
            <a:avLst/>
          </a:prstGeom>
          <a:noFill/>
        </p:spPr>
        <p:txBody>
          <a:bodyPr wrap="square">
            <a:spAutoFit/>
          </a:bodyPr>
          <a:lstStyle/>
          <a:p>
            <a:pPr>
              <a:buNone/>
            </a:pPr>
            <a:r>
              <a:rPr lang="pt-BR" sz="1050">
                <a:latin typeface="Montserrat" panose="00000500000000000000" pitchFamily="2" charset="0"/>
              </a:rPr>
              <a:t>Além disso, o PolySep utiliza </a:t>
            </a:r>
            <a:r>
              <a:rPr lang="pt-BR" sz="1050" b="1">
                <a:latin typeface="Montserrat" panose="00000500000000000000" pitchFamily="2" charset="0"/>
              </a:rPr>
              <a:t>materiais de filtragem de alto desempenho</a:t>
            </a:r>
            <a:r>
              <a:rPr lang="pt-BR" sz="1050">
                <a:latin typeface="Montserrat" panose="00000500000000000000" pitchFamily="2" charset="0"/>
              </a:rPr>
              <a:t> em múltiplos estágios (polipropileno e carvão ativado), que asseguram a máxima pureza da água descartada. O sistema conta também com </a:t>
            </a:r>
            <a:r>
              <a:rPr lang="pt-BR" sz="1050" b="1">
                <a:latin typeface="Montserrat" panose="00000500000000000000" pitchFamily="2" charset="0"/>
              </a:rPr>
              <a:t>indicador de vida útil dos elementos</a:t>
            </a:r>
            <a:r>
              <a:rPr lang="pt-BR" sz="1050">
                <a:latin typeface="Montserrat" panose="00000500000000000000" pitchFamily="2" charset="0"/>
              </a:rPr>
              <a:t> e </a:t>
            </a:r>
            <a:r>
              <a:rPr lang="pt-BR" sz="1050" b="1">
                <a:latin typeface="Montserrat" panose="00000500000000000000" pitchFamily="2" charset="0"/>
              </a:rPr>
              <a:t>frasco de amostra com válvula de teste</a:t>
            </a:r>
            <a:r>
              <a:rPr lang="pt-BR" sz="105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BDC33548-90A9-9BF2-B774-93B6900C1D81}"/>
              </a:ext>
            </a:extLst>
          </p:cNvPr>
          <p:cNvPicPr>
            <a:picLocks noChangeAspect="1"/>
          </p:cNvPicPr>
          <p:nvPr/>
        </p:nvPicPr>
        <p:blipFill>
          <a:blip r:embed="rId3"/>
          <a:stretch>
            <a:fillRect/>
          </a:stretch>
        </p:blipFill>
        <p:spPr>
          <a:xfrm>
            <a:off x="4123637" y="3622920"/>
            <a:ext cx="2855745" cy="1045483"/>
          </a:xfrm>
          <a:prstGeom prst="rect">
            <a:avLst/>
          </a:prstGeom>
        </p:spPr>
      </p:pic>
      <p:pic>
        <p:nvPicPr>
          <p:cNvPr id="22" name="Imagem 21">
            <a:extLst>
              <a:ext uri="{FF2B5EF4-FFF2-40B4-BE49-F238E27FC236}">
                <a16:creationId xmlns:a16="http://schemas.microsoft.com/office/drawing/2014/main" id="{2EDC17DF-D6A7-B163-46F6-BC17C9D86572}"/>
              </a:ext>
            </a:extLst>
          </p:cNvPr>
          <p:cNvPicPr>
            <a:picLocks noChangeAspect="1"/>
          </p:cNvPicPr>
          <p:nvPr/>
        </p:nvPicPr>
        <p:blipFill>
          <a:blip r:embed="rId4"/>
          <a:stretch>
            <a:fillRect/>
          </a:stretch>
        </p:blipFill>
        <p:spPr>
          <a:xfrm>
            <a:off x="244307" y="5949006"/>
            <a:ext cx="2550520" cy="1932320"/>
          </a:xfrm>
          <a:prstGeom prst="rect">
            <a:avLst/>
          </a:prstGeom>
        </p:spPr>
      </p:pic>
      <p:sp>
        <p:nvSpPr>
          <p:cNvPr id="24" name="CaixaDeTexto 23">
            <a:extLst>
              <a:ext uri="{FF2B5EF4-FFF2-40B4-BE49-F238E27FC236}">
                <a16:creationId xmlns:a16="http://schemas.microsoft.com/office/drawing/2014/main" id="{CBA0C9CE-0297-8097-9DDF-B9B882431E34}"/>
              </a:ext>
            </a:extLst>
          </p:cNvPr>
          <p:cNvSpPr txBox="1"/>
          <p:nvPr/>
        </p:nvSpPr>
        <p:spPr>
          <a:xfrm>
            <a:off x="2928644" y="6041782"/>
            <a:ext cx="3830201" cy="1787541"/>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100" b="1">
                <a:latin typeface="Montserrat" panose="00000500000000000000" pitchFamily="2" charset="0"/>
              </a:rPr>
              <a:t>Capacidades disponíveis:</a:t>
            </a:r>
          </a:p>
          <a:p>
            <a:pPr>
              <a:buNone/>
            </a:pPr>
            <a:endParaRPr lang="pt-BR" sz="1100" b="1">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Modelos para compressores de </a:t>
            </a:r>
            <a:r>
              <a:rPr lang="pt-BR" sz="1100" b="1">
                <a:latin typeface="Montserrat" panose="00000500000000000000" pitchFamily="2" charset="0"/>
              </a:rPr>
              <a:t>2 a 60 m³/min</a:t>
            </a:r>
            <a:r>
              <a:rPr lang="pt-BR" sz="1100">
                <a:latin typeface="Montserrat" panose="00000500000000000000" pitchFamily="2" charset="0"/>
              </a:rPr>
              <a:t>.</a:t>
            </a:r>
          </a:p>
          <a:p>
            <a:pPr>
              <a:buFont typeface="Arial" panose="020B0604020202020204" pitchFamily="34" charset="0"/>
              <a:buChar char="•"/>
            </a:pPr>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Adsorção máxima de óleo entre </a:t>
            </a:r>
            <a:r>
              <a:rPr lang="pt-BR" sz="1100" b="1">
                <a:latin typeface="Montserrat" panose="00000500000000000000" pitchFamily="2" charset="0"/>
              </a:rPr>
              <a:t>2 e 50 litros</a:t>
            </a:r>
            <a:r>
              <a:rPr lang="pt-BR" sz="1100">
                <a:latin typeface="Montserrat" panose="00000500000000000000" pitchFamily="2" charset="0"/>
              </a:rPr>
              <a:t>, conforme o modelo.</a:t>
            </a:r>
          </a:p>
          <a:p>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Conexões de entrada e saída em </a:t>
            </a:r>
            <a:r>
              <a:rPr lang="pt-BR" sz="1100" b="1">
                <a:latin typeface="Montserrat" panose="00000500000000000000" pitchFamily="2" charset="0"/>
              </a:rPr>
              <a:t>latão</a:t>
            </a:r>
            <a:r>
              <a:rPr lang="pt-BR" sz="1100">
                <a:latin typeface="Montserrat" panose="00000500000000000000" pitchFamily="2" charset="0"/>
              </a:rPr>
              <a:t>, que garantem maior durabilidade</a:t>
            </a:r>
            <a:r>
              <a:rPr lang="pt-BR" sz="744">
                <a:latin typeface="Montserrat" panose="00000500000000000000" pitchFamily="2" charset="0"/>
              </a:rPr>
              <a:t>.</a:t>
            </a:r>
          </a:p>
        </p:txBody>
      </p:sp>
      <p:grpSp>
        <p:nvGrpSpPr>
          <p:cNvPr id="25" name="Group 8">
            <a:extLst>
              <a:ext uri="{FF2B5EF4-FFF2-40B4-BE49-F238E27FC236}">
                <a16:creationId xmlns:a16="http://schemas.microsoft.com/office/drawing/2014/main" id="{6135384E-DBF0-5349-B0B9-1641DFEAAF5C}"/>
              </a:ext>
            </a:extLst>
          </p:cNvPr>
          <p:cNvGrpSpPr/>
          <p:nvPr/>
        </p:nvGrpSpPr>
        <p:grpSpPr>
          <a:xfrm>
            <a:off x="1" y="10631284"/>
            <a:ext cx="7556499" cy="124231"/>
            <a:chOff x="0" y="0"/>
            <a:chExt cx="3047987" cy="131886"/>
          </a:xfrm>
        </p:grpSpPr>
        <p:sp>
          <p:nvSpPr>
            <p:cNvPr id="26" name="Freeform 9">
              <a:extLst>
                <a:ext uri="{FF2B5EF4-FFF2-40B4-BE49-F238E27FC236}">
                  <a16:creationId xmlns:a16="http://schemas.microsoft.com/office/drawing/2014/main" id="{942DBCD0-5831-C985-9537-CC34EEAEC5E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5F42B014-333D-51AF-45F8-C12FDBA15ABB}"/>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F050BCFF-3B22-A4ED-72A7-732DDDDCB3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8039" y="10089962"/>
            <a:ext cx="475528" cy="475528"/>
          </a:xfrm>
          <a:prstGeom prst="rect">
            <a:avLst/>
          </a:prstGeom>
        </p:spPr>
      </p:pic>
      <p:sp>
        <p:nvSpPr>
          <p:cNvPr id="32" name="CaixaDeTexto 31">
            <a:extLst>
              <a:ext uri="{FF2B5EF4-FFF2-40B4-BE49-F238E27FC236}">
                <a16:creationId xmlns:a16="http://schemas.microsoft.com/office/drawing/2014/main" id="{BDAD6A45-EF03-3F1E-562B-46E1BBA26022}"/>
              </a:ext>
            </a:extLst>
          </p:cNvPr>
          <p:cNvSpPr txBox="1"/>
          <p:nvPr/>
        </p:nvSpPr>
        <p:spPr>
          <a:xfrm>
            <a:off x="3868723" y="9871315"/>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47F9CCCA-2C8D-F7AA-CEFF-F6D9D9B6E5DF}"/>
              </a:ext>
            </a:extLst>
          </p:cNvPr>
          <p:cNvSpPr txBox="1"/>
          <p:nvPr/>
        </p:nvSpPr>
        <p:spPr>
          <a:xfrm>
            <a:off x="4423567" y="10132640"/>
            <a:ext cx="1653226" cy="390171"/>
          </a:xfrm>
          <a:prstGeom prst="rect">
            <a:avLst/>
          </a:prstGeom>
          <a:noFill/>
        </p:spPr>
        <p:txBody>
          <a:bodyPr wrap="square">
            <a:spAutoFit/>
          </a:bodyPr>
          <a:lstStyle/>
          <a:p>
            <a:pPr algn="just">
              <a:lnSpc>
                <a:spcPts val="1186"/>
              </a:lnSpc>
            </a:pPr>
            <a:r>
              <a:rPr lang="en-US" sz="900">
                <a:solidFill>
                  <a:srgbClr val="000000"/>
                </a:solidFill>
                <a:latin typeface="Montserrat"/>
                <a:ea typeface="Montserrat"/>
                <a:cs typeface="Montserrat"/>
                <a:sym typeface="Montserrat"/>
              </a:rPr>
              <a:t>Clique </a:t>
            </a:r>
            <a:r>
              <a:rPr lang="en-US" sz="900" u="sng">
                <a:solidFill>
                  <a:srgbClr val="000000"/>
                </a:solidFill>
                <a:latin typeface="Montserrat"/>
                <a:ea typeface="Montserrat"/>
                <a:cs typeface="Montserrat"/>
                <a:sym typeface="Montserrat"/>
                <a:hlinkClick r:id="rId6" tooltip="https://drive.google.com/file/d/1qvswWTnSpSY-OKvazrC-aJ8r1c-cV4j2/view?usp=sharing"/>
              </a:rPr>
              <a:t>aqui</a:t>
            </a:r>
            <a:r>
              <a:rPr lang="en-US" sz="900">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200D85EE-D64E-78DD-A7C7-F12487EC1D37}"/>
              </a:ext>
            </a:extLst>
          </p:cNvPr>
          <p:cNvSpPr/>
          <p:nvPr/>
        </p:nvSpPr>
        <p:spPr>
          <a:xfrm>
            <a:off x="478838" y="7994922"/>
            <a:ext cx="4899612"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165E14E6-01C4-02BF-70C5-A129953E4D4D}"/>
              </a:ext>
            </a:extLst>
          </p:cNvPr>
          <p:cNvSpPr txBox="1"/>
          <p:nvPr/>
        </p:nvSpPr>
        <p:spPr>
          <a:xfrm>
            <a:off x="597547" y="8222114"/>
            <a:ext cx="6858976" cy="398314"/>
          </a:xfrm>
          <a:prstGeom prst="rect">
            <a:avLst/>
          </a:prstGeom>
        </p:spPr>
        <p:txBody>
          <a:bodyPr wrap="square" lIns="0" tIns="0" rIns="0" bIns="0" rtlCol="0" anchor="t">
            <a:spAutoFit/>
          </a:bodyPr>
          <a:lstStyle/>
          <a:p>
            <a:pPr>
              <a:lnSpc>
                <a:spcPts val="1562"/>
              </a:lnSpc>
            </a:pPr>
            <a:r>
              <a:rPr lang="en-US" sz="1400" b="1">
                <a:latin typeface="Montserrat" panose="00000500000000000000" pitchFamily="2" charset="0"/>
                <a:ea typeface="Montserrat Bold"/>
                <a:cs typeface="Montserrat Bold"/>
                <a:sym typeface="Montserrat Bold"/>
              </a:rPr>
              <a:t>ORIENTAÇÃO TÉCNICA</a:t>
            </a:r>
            <a:endParaRPr lang="en-US" sz="140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59CFD94F-35FC-10B6-10CA-946BC44024B9}"/>
              </a:ext>
            </a:extLst>
          </p:cNvPr>
          <p:cNvSpPr>
            <a:spLocks noChangeArrowheads="1"/>
          </p:cNvSpPr>
          <p:nvPr/>
        </p:nvSpPr>
        <p:spPr bwMode="auto">
          <a:xfrm>
            <a:off x="478838" y="8628147"/>
            <a:ext cx="2655215"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20</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R$ 16.547,00</a:t>
            </a:r>
          </a:p>
        </p:txBody>
      </p:sp>
      <p:sp>
        <p:nvSpPr>
          <p:cNvPr id="42" name="CaixaDeTexto 41">
            <a:extLst>
              <a:ext uri="{FF2B5EF4-FFF2-40B4-BE49-F238E27FC236}">
                <a16:creationId xmlns:a16="http://schemas.microsoft.com/office/drawing/2014/main" id="{530EEACF-1598-EB7C-410E-A606E6D84735}"/>
              </a:ext>
            </a:extLst>
          </p:cNvPr>
          <p:cNvSpPr txBox="1"/>
          <p:nvPr/>
        </p:nvSpPr>
        <p:spPr>
          <a:xfrm>
            <a:off x="509789" y="9069468"/>
            <a:ext cx="6343502" cy="769441"/>
          </a:xfrm>
          <a:prstGeom prst="rect">
            <a:avLst/>
          </a:prstGeom>
          <a:noFill/>
        </p:spPr>
        <p:txBody>
          <a:bodyPr wrap="square">
            <a:spAutoFit/>
          </a:bodyPr>
          <a:lstStyle/>
          <a:p>
            <a:r>
              <a:rPr lang="pt-BR" sz="1100">
                <a:latin typeface="Montserrat" panose="00000500000000000000" pitchFamily="2" charset="0"/>
              </a:rPr>
              <a:t>O modelo apresentado acima tem caráter </a:t>
            </a:r>
            <a:r>
              <a:rPr lang="pt-BR" sz="1100" b="1">
                <a:latin typeface="Montserrat" panose="00000500000000000000" pitchFamily="2" charset="0"/>
              </a:rPr>
              <a:t>ilustrativo</a:t>
            </a:r>
            <a:r>
              <a:rPr lang="pt-BR" sz="1100">
                <a:latin typeface="Montserrat" panose="00000500000000000000" pitchFamily="2" charset="0"/>
              </a:rPr>
              <a:t>, considerando a capacidade do compressor em análise. Para assegurar o dimensionamento ideal, é fundamental que nossa equipe técnica avalie seu </a:t>
            </a:r>
            <a:r>
              <a:rPr lang="pt-BR" sz="1100" b="1">
                <a:latin typeface="Montserrat" panose="00000500000000000000" pitchFamily="2" charset="0"/>
              </a:rPr>
              <a:t>parque de máquinas</a:t>
            </a:r>
            <a:r>
              <a:rPr lang="pt-BR" sz="1100">
                <a:latin typeface="Montserrat" panose="00000500000000000000" pitchFamily="2" charset="0"/>
              </a:rPr>
              <a:t> e indique a caixa separadora mais adequada.</a:t>
            </a:r>
          </a:p>
        </p:txBody>
      </p:sp>
      <p:pic>
        <p:nvPicPr>
          <p:cNvPr id="7" name="Imagem 6">
            <a:extLst>
              <a:ext uri="{FF2B5EF4-FFF2-40B4-BE49-F238E27FC236}">
                <a16:creationId xmlns:a16="http://schemas.microsoft.com/office/drawing/2014/main" id="{F5D15BFD-320D-5695-B071-FCFF4802364D}"/>
              </a:ext>
            </a:extLst>
          </p:cNvPr>
          <p:cNvPicPr>
            <a:picLocks noChangeAspect="1"/>
          </p:cNvPicPr>
          <p:nvPr/>
        </p:nvPicPr>
        <p:blipFill>
          <a:blip r:embed="rId7"/>
          <a:stretch>
            <a:fillRect/>
          </a:stretch>
        </p:blipFill>
        <p:spPr>
          <a:xfrm>
            <a:off x="5328763" y="7934989"/>
            <a:ext cx="1299330" cy="1168015"/>
          </a:xfrm>
          <a:prstGeom prst="rect">
            <a:avLst/>
          </a:prstGeom>
          <a:ln>
            <a:noFill/>
          </a:ln>
          <a:effectLst>
            <a:softEdge rad="112500"/>
          </a:effectLst>
        </p:spPr>
      </p:pic>
      <p:sp>
        <p:nvSpPr>
          <p:cNvPr id="2" name="Freeform 11">
            <a:extLst>
              <a:ext uri="{FF2B5EF4-FFF2-40B4-BE49-F238E27FC236}">
                <a16:creationId xmlns:a16="http://schemas.microsoft.com/office/drawing/2014/main" id="{F4EF1A80-5C39-1A58-2145-40B785C606AE}"/>
              </a:ext>
            </a:extLst>
          </p:cNvPr>
          <p:cNvSpPr/>
          <p:nvPr/>
        </p:nvSpPr>
        <p:spPr>
          <a:xfrm>
            <a:off x="244307" y="982952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268453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500996" y="95542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96523" y="882641"/>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927050" y="8926127"/>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4231" y="8904533"/>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93297" y="10133837"/>
            <a:ext cx="3053732"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24" y="-50827"/>
            <a:ext cx="7623624"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7">
            <a:extLst>
              <a:ext uri="{FF2B5EF4-FFF2-40B4-BE49-F238E27FC236}">
                <a16:creationId xmlns:a16="http://schemas.microsoft.com/office/drawing/2014/main" id="{C79191C8-6935-4B8E-7D40-63E9197E65DE}"/>
              </a:ext>
            </a:extLst>
          </p:cNvPr>
          <p:cNvSpPr txBox="1"/>
          <p:nvPr/>
        </p:nvSpPr>
        <p:spPr>
          <a:xfrm>
            <a:off x="-500212" y="1321950"/>
            <a:ext cx="7556500" cy="67403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13680"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739995" y="3744247"/>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589188" y="3818886"/>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3613" y="3807166"/>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814679" y="4755407"/>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027768" y="475540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8" y="7863865"/>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1751" y="10592458"/>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9" tooltip="Visite nosso website"/>
            <a:extLst>
              <a:ext uri="{FF2B5EF4-FFF2-40B4-BE49-F238E27FC236}">
                <a16:creationId xmlns:a16="http://schemas.microsoft.com/office/drawing/2014/main" id="{D31BB7CB-7BA0-5254-90F6-34C85BB5423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17383" y="9837997"/>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E0F587AF-9BE7-14EC-F1F3-58BF90788A1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40052" y="10121584"/>
            <a:ext cx="369574" cy="335547"/>
          </a:xfrm>
          <a:prstGeom prst="rect">
            <a:avLst/>
          </a:prstGeom>
        </p:spPr>
      </p:pic>
      <p:pic>
        <p:nvPicPr>
          <p:cNvPr id="9" name="Imagem 8">
            <a:hlinkClick r:id="rId13"/>
            <a:extLst>
              <a:ext uri="{FF2B5EF4-FFF2-40B4-BE49-F238E27FC236}">
                <a16:creationId xmlns:a16="http://schemas.microsoft.com/office/drawing/2014/main" id="{2C792597-E21E-24F3-5373-4713C543475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29809" y="10104890"/>
            <a:ext cx="322849" cy="322849"/>
          </a:xfrm>
          <a:prstGeom prst="rect">
            <a:avLst/>
          </a:prstGeom>
        </p:spPr>
      </p:pic>
      <p:pic>
        <p:nvPicPr>
          <p:cNvPr id="10" name="Imagem 9">
            <a:hlinkClick r:id="rId15"/>
            <a:extLst>
              <a:ext uri="{FF2B5EF4-FFF2-40B4-BE49-F238E27FC236}">
                <a16:creationId xmlns:a16="http://schemas.microsoft.com/office/drawing/2014/main" id="{BC8B3F93-9AAE-4AA3-789F-79C662C1330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66894" y="10099869"/>
            <a:ext cx="322849" cy="322849"/>
          </a:xfrm>
          <a:prstGeom prst="rect">
            <a:avLst/>
          </a:prstGeom>
        </p:spPr>
      </p:pic>
      <p:pic>
        <p:nvPicPr>
          <p:cNvPr id="12" name="Imagem 11">
            <a:hlinkClick r:id="rId17"/>
            <a:extLst>
              <a:ext uri="{FF2B5EF4-FFF2-40B4-BE49-F238E27FC236}">
                <a16:creationId xmlns:a16="http://schemas.microsoft.com/office/drawing/2014/main" id="{478B7B2F-39CA-929F-F802-E2894EFE372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03979" y="10106464"/>
            <a:ext cx="322849" cy="322849"/>
          </a:xfrm>
          <a:prstGeom prst="rect">
            <a:avLst/>
          </a:prstGeom>
        </p:spPr>
      </p:pic>
      <p:pic>
        <p:nvPicPr>
          <p:cNvPr id="32" name="Imagem 31">
            <a:hlinkClick r:id="rId19"/>
            <a:extLst>
              <a:ext uri="{FF2B5EF4-FFF2-40B4-BE49-F238E27FC236}">
                <a16:creationId xmlns:a16="http://schemas.microsoft.com/office/drawing/2014/main" id="{6E59C9F8-FF8A-ED1F-0CFE-D6648E0DBD1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441064" y="10109620"/>
            <a:ext cx="341088" cy="341088"/>
          </a:xfrm>
          <a:prstGeom prst="rect">
            <a:avLst/>
          </a:prstGeom>
        </p:spPr>
      </p:pic>
      <p:sp>
        <p:nvSpPr>
          <p:cNvPr id="34" name="CaixaDeTexto 33">
            <a:extLst>
              <a:ext uri="{FF2B5EF4-FFF2-40B4-BE49-F238E27FC236}">
                <a16:creationId xmlns:a16="http://schemas.microsoft.com/office/drawing/2014/main" id="{7F0D4DD6-B9A9-6BA8-6FC1-4C472D596EBE}"/>
              </a:ext>
            </a:extLst>
          </p:cNvPr>
          <p:cNvSpPr txBox="1"/>
          <p:nvPr/>
        </p:nvSpPr>
        <p:spPr>
          <a:xfrm>
            <a:off x="3963598" y="9597685"/>
            <a:ext cx="386715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0" y="-72483"/>
            <a:ext cx="7556500" cy="10765886"/>
          </a:xfrm>
          <a:prstGeom prst="rect">
            <a:avLst/>
          </a:prstGeom>
        </p:spPr>
        <p:txBody>
          <a:bodyPr lIns="37493" tIns="37493" rIns="37493" bIns="37493" rtlCol="0" anchor="ctr"/>
          <a:lstStyle/>
          <a:p>
            <a:pPr algn="ctr">
              <a:lnSpc>
                <a:spcPts val="1963"/>
              </a:lnSpc>
              <a:spcBef>
                <a:spcPct val="0"/>
              </a:spcBef>
            </a:pPr>
            <a:endParaRPr/>
          </a:p>
        </p:txBody>
      </p:sp>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87405" y="969366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grpSp>
        <p:nvGrpSpPr>
          <p:cNvPr id="7" name="Group 8">
            <a:extLst>
              <a:ext uri="{FF2B5EF4-FFF2-40B4-BE49-F238E27FC236}">
                <a16:creationId xmlns:a16="http://schemas.microsoft.com/office/drawing/2014/main" id="{AD68B925-E2AE-7612-B32C-6F158781E772}"/>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2AA2DB00-1FD6-B53C-AD39-9B8C09E4D83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C2BA2C1C-E291-5C19-A4F4-A588BC1558F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5339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820" y="39940"/>
            <a:ext cx="7677320" cy="859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0059" y="965860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4"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8438" y="98216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94994" y="17044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47088" y="4309234"/>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23320" y="1679390"/>
            <a:ext cx="6098005"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sp>
        <p:nvSpPr>
          <p:cNvPr id="8" name="Google Shape;155;p5">
            <a:extLst>
              <a:ext uri="{FF2B5EF4-FFF2-40B4-BE49-F238E27FC236}">
                <a16:creationId xmlns:a16="http://schemas.microsoft.com/office/drawing/2014/main" id="{058D9F71-18D6-60B4-B881-298F14F55980}"/>
              </a:ext>
            </a:extLst>
          </p:cNvPr>
          <p:cNvSpPr/>
          <p:nvPr/>
        </p:nvSpPr>
        <p:spPr>
          <a:xfrm>
            <a:off x="845900" y="2055287"/>
            <a:ext cx="4594370"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4">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5">
            <a:alphaModFix/>
          </a:blip>
          <a:srcRect/>
          <a:stretch/>
        </p:blipFill>
        <p:spPr>
          <a:xfrm>
            <a:off x="454116" y="2065990"/>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6">
            <a:alphaModFix/>
          </a:blip>
          <a:srcRect/>
          <a:stretch/>
        </p:blipFill>
        <p:spPr>
          <a:xfrm>
            <a:off x="503774" y="2802309"/>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7">
            <a:alphaModFix/>
          </a:blip>
          <a:srcRect/>
          <a:stretch/>
        </p:blipFill>
        <p:spPr>
          <a:xfrm>
            <a:off x="2414856" y="2772766"/>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8">
            <a:alphaModFix/>
          </a:blip>
          <a:srcRect/>
          <a:stretch/>
        </p:blipFill>
        <p:spPr>
          <a:xfrm>
            <a:off x="4520198" y="2787515"/>
            <a:ext cx="1981200" cy="1295400"/>
          </a:xfrm>
          <a:prstGeom prst="rect">
            <a:avLst/>
          </a:prstGeom>
          <a:ln>
            <a:noFill/>
          </a:ln>
          <a:effectLst>
            <a:outerShdw blurRad="190500" algn="tl" rotWithShape="0">
              <a:srgbClr val="000000">
                <a:alpha val="70000"/>
              </a:srgbClr>
            </a:outerShdw>
          </a:effectLst>
        </p:spPr>
      </p:pic>
      <p:grpSp>
        <p:nvGrpSpPr>
          <p:cNvPr id="22" name="Group 13">
            <a:extLst>
              <a:ext uri="{FF2B5EF4-FFF2-40B4-BE49-F238E27FC236}">
                <a16:creationId xmlns:a16="http://schemas.microsoft.com/office/drawing/2014/main" id="{44C6EAF4-8669-BF6B-EF4A-39A00CD7C111}"/>
              </a:ext>
            </a:extLst>
          </p:cNvPr>
          <p:cNvGrpSpPr/>
          <p:nvPr/>
        </p:nvGrpSpPr>
        <p:grpSpPr>
          <a:xfrm>
            <a:off x="409350" y="57637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2494773B-3827-3FE9-5DAC-61A6363C9A48}"/>
              </a:ext>
            </a:extLst>
          </p:cNvPr>
          <p:cNvSpPr txBox="1"/>
          <p:nvPr/>
        </p:nvSpPr>
        <p:spPr>
          <a:xfrm>
            <a:off x="880394" y="5731630"/>
            <a:ext cx="6205940"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PROTEÇÃO PAC (PROGRESSIVE ADAPTIVE CONTROL)</a:t>
            </a:r>
          </a:p>
        </p:txBody>
      </p:sp>
      <p:pic>
        <p:nvPicPr>
          <p:cNvPr id="17" name="Google Shape;157;p5">
            <a:extLst>
              <a:ext uri="{FF2B5EF4-FFF2-40B4-BE49-F238E27FC236}">
                <a16:creationId xmlns:a16="http://schemas.microsoft.com/office/drawing/2014/main" id="{728CCF45-6A70-3709-ACC3-95A020F7760B}"/>
              </a:ext>
            </a:extLst>
          </p:cNvPr>
          <p:cNvPicPr preferRelativeResize="0"/>
          <p:nvPr/>
        </p:nvPicPr>
        <p:blipFill rotWithShape="1">
          <a:blip r:embed="rId9">
            <a:alphaModFix/>
          </a:blip>
          <a:srcRect/>
          <a:stretch/>
        </p:blipFill>
        <p:spPr>
          <a:xfrm>
            <a:off x="511651" y="6087655"/>
            <a:ext cx="451850" cy="368916"/>
          </a:xfrm>
          <a:prstGeom prst="rect">
            <a:avLst/>
          </a:prstGeom>
          <a:noFill/>
          <a:ln>
            <a:noFill/>
          </a:ln>
        </p:spPr>
      </p:pic>
      <p:sp>
        <p:nvSpPr>
          <p:cNvPr id="37" name="CaixaDeTexto 36">
            <a:extLst>
              <a:ext uri="{FF2B5EF4-FFF2-40B4-BE49-F238E27FC236}">
                <a16:creationId xmlns:a16="http://schemas.microsoft.com/office/drawing/2014/main" id="{43590920-BF15-D4F4-690C-455ADBC3DEDC}"/>
              </a:ext>
            </a:extLst>
          </p:cNvPr>
          <p:cNvSpPr txBox="1"/>
          <p:nvPr/>
        </p:nvSpPr>
        <p:spPr>
          <a:xfrm>
            <a:off x="889591" y="6064219"/>
            <a:ext cx="4594371" cy="430887"/>
          </a:xfrm>
          <a:prstGeom prst="rect">
            <a:avLst/>
          </a:prstGeom>
          <a:noFill/>
        </p:spPr>
        <p:txBody>
          <a:bodyPr wrap="square">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PAC</a:t>
            </a:r>
            <a:endParaRPr lang="pt-BR" sz="1100">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10">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p>
        </p:txBody>
      </p:sp>
      <p:pic>
        <p:nvPicPr>
          <p:cNvPr id="39" name="Google Shape;151;p5">
            <a:extLst>
              <a:ext uri="{FF2B5EF4-FFF2-40B4-BE49-F238E27FC236}">
                <a16:creationId xmlns:a16="http://schemas.microsoft.com/office/drawing/2014/main" id="{4260E4AF-5B82-9C35-3C92-026B26C8E78C}"/>
              </a:ext>
            </a:extLst>
          </p:cNvPr>
          <p:cNvPicPr preferRelativeResize="0"/>
          <p:nvPr/>
        </p:nvPicPr>
        <p:blipFill rotWithShape="1">
          <a:blip r:embed="rId11">
            <a:alphaModFix/>
          </a:blip>
          <a:srcRect/>
          <a:stretch/>
        </p:blipFill>
        <p:spPr>
          <a:xfrm>
            <a:off x="496238" y="6741223"/>
            <a:ext cx="1610759" cy="1124489"/>
          </a:xfrm>
          <a:prstGeom prst="rect">
            <a:avLst/>
          </a:prstGeom>
          <a:ln>
            <a:noFill/>
          </a:ln>
          <a:effectLst>
            <a:outerShdw blurRad="190500" algn="tl" rotWithShape="0">
              <a:srgbClr val="000000">
                <a:alpha val="70000"/>
              </a:srgbClr>
            </a:outerShdw>
          </a:effectLst>
        </p:spPr>
      </p:pic>
      <p:pic>
        <p:nvPicPr>
          <p:cNvPr id="40" name="Google Shape;152;p5">
            <a:extLst>
              <a:ext uri="{FF2B5EF4-FFF2-40B4-BE49-F238E27FC236}">
                <a16:creationId xmlns:a16="http://schemas.microsoft.com/office/drawing/2014/main" id="{40A4A889-22C0-C4E8-58F4-750C97875367}"/>
              </a:ext>
            </a:extLst>
          </p:cNvPr>
          <p:cNvPicPr preferRelativeResize="0"/>
          <p:nvPr/>
        </p:nvPicPr>
        <p:blipFill rotWithShape="1">
          <a:blip r:embed="rId12">
            <a:alphaModFix/>
          </a:blip>
          <a:srcRect/>
          <a:stretch/>
        </p:blipFill>
        <p:spPr>
          <a:xfrm>
            <a:off x="2481812" y="6695811"/>
            <a:ext cx="1887526" cy="1124489"/>
          </a:xfrm>
          <a:prstGeom prst="rect">
            <a:avLst/>
          </a:prstGeom>
          <a:ln>
            <a:noFill/>
          </a:ln>
          <a:effectLst>
            <a:outerShdw blurRad="190500" algn="tl" rotWithShape="0">
              <a:srgbClr val="000000">
                <a:alpha val="70000"/>
              </a:srgbClr>
            </a:outerShdw>
          </a:effectLst>
        </p:spPr>
      </p:pic>
      <p:pic>
        <p:nvPicPr>
          <p:cNvPr id="41" name="Google Shape;153;p5" descr="T:\Rotary\Velocity\R-Series CGI  Images\filter01.jpg">
            <a:extLst>
              <a:ext uri="{FF2B5EF4-FFF2-40B4-BE49-F238E27FC236}">
                <a16:creationId xmlns:a16="http://schemas.microsoft.com/office/drawing/2014/main" id="{FC44EE1A-2661-804C-462E-56CCC37DA5B1}"/>
              </a:ext>
            </a:extLst>
          </p:cNvPr>
          <p:cNvPicPr preferRelativeResize="0"/>
          <p:nvPr/>
        </p:nvPicPr>
        <p:blipFill rotWithShape="1">
          <a:blip r:embed="rId13">
            <a:alphaModFix/>
          </a:blip>
          <a:srcRect t="24004" r="55414"/>
          <a:stretch/>
        </p:blipFill>
        <p:spPr>
          <a:xfrm>
            <a:off x="4976143" y="6666497"/>
            <a:ext cx="1069311" cy="1323870"/>
          </a:xfrm>
          <a:prstGeom prst="rect">
            <a:avLst/>
          </a:prstGeom>
          <a:ln>
            <a:noFill/>
          </a:ln>
          <a:effectLst>
            <a:outerShdw blurRad="190500" algn="tl" rotWithShape="0">
              <a:srgbClr val="000000">
                <a:alpha val="70000"/>
              </a:srgbClr>
            </a:outerShdw>
          </a:effectLst>
        </p:spPr>
      </p:pic>
      <p:sp>
        <p:nvSpPr>
          <p:cNvPr id="43" name="CaixaDeTexto 42">
            <a:extLst>
              <a:ext uri="{FF2B5EF4-FFF2-40B4-BE49-F238E27FC236}">
                <a16:creationId xmlns:a16="http://schemas.microsoft.com/office/drawing/2014/main" id="{C9EF8B49-28BD-3CC7-9702-2CD040CDD720}"/>
              </a:ext>
            </a:extLst>
          </p:cNvPr>
          <p:cNvSpPr txBox="1"/>
          <p:nvPr/>
        </p:nvSpPr>
        <p:spPr>
          <a:xfrm>
            <a:off x="514441" y="8006884"/>
            <a:ext cx="6557923" cy="1938992"/>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8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Indicador de desempenho do compressor em tempo real;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Evita paradas, pois adapta os parâmetros de operação automaticamente, as condições reais dos filtros;</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válvula termostática reage rapidamente fazendo com que o compressor trabalhe sempre na temperatura ideal;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não monitora os filtros em tempo real, estes quando saturados causam paradas indesejadas</a:t>
            </a:r>
            <a:endParaRPr lang="pt-BR" sz="1200">
              <a:latin typeface="Montserrat" panose="00000500000000000000" pitchFamily="2" charset="0"/>
            </a:endParaRPr>
          </a:p>
          <a:p>
            <a:pPr marL="0" marR="0" lvl="0" indent="0" algn="l" rtl="0">
              <a:spcBef>
                <a:spcPts val="0"/>
              </a:spcBef>
              <a:spcAft>
                <a:spcPts val="0"/>
              </a:spcAft>
              <a:buNone/>
            </a:pPr>
            <a:r>
              <a:rPr lang="pt-BR" sz="1200">
                <a:solidFill>
                  <a:schemeClr val="dk1"/>
                </a:solidFill>
                <a:latin typeface="Montserrat" panose="00000500000000000000" pitchFamily="2" charset="0"/>
                <a:ea typeface="Arial"/>
                <a:cs typeface="Arial"/>
                <a:sym typeface="Arial"/>
              </a:rPr>
              <a:t>no compressor por sobrecarga de corrente elétrica e/ou alto diferencial  de temperatura</a:t>
            </a:r>
            <a:r>
              <a:rPr lang="pt-BR" sz="1800">
                <a:solidFill>
                  <a:schemeClr val="dk1"/>
                </a:solidFill>
                <a:latin typeface="Arial"/>
                <a:ea typeface="Arial"/>
                <a:cs typeface="Arial"/>
                <a:sym typeface="Arial"/>
              </a:rPr>
              <a:t>.</a:t>
            </a:r>
          </a:p>
        </p:txBody>
      </p:sp>
      <p:grpSp>
        <p:nvGrpSpPr>
          <p:cNvPr id="21" name="Group 8">
            <a:extLst>
              <a:ext uri="{FF2B5EF4-FFF2-40B4-BE49-F238E27FC236}">
                <a16:creationId xmlns:a16="http://schemas.microsoft.com/office/drawing/2014/main" id="{68E87FC6-46F7-2B71-6FA7-6C28D81C8229}"/>
              </a:ext>
            </a:extLst>
          </p:cNvPr>
          <p:cNvGrpSpPr/>
          <p:nvPr/>
        </p:nvGrpSpPr>
        <p:grpSpPr>
          <a:xfrm>
            <a:off x="-3500" y="10528423"/>
            <a:ext cx="7556500" cy="231978"/>
            <a:chOff x="0" y="0"/>
            <a:chExt cx="3047987" cy="131886"/>
          </a:xfrm>
        </p:grpSpPr>
        <p:sp>
          <p:nvSpPr>
            <p:cNvPr id="29" name="Freeform 9">
              <a:extLst>
                <a:ext uri="{FF2B5EF4-FFF2-40B4-BE49-F238E27FC236}">
                  <a16:creationId xmlns:a16="http://schemas.microsoft.com/office/drawing/2014/main" id="{7E77CA50-DD98-5D1F-1B01-73A16279F21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B0A6CFB3-3262-412C-18A3-D092D374F94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6135-887C-D295-101B-44853B74198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8048754-3D49-CCEA-775E-7DBC2088380C}"/>
              </a:ext>
            </a:extLst>
          </p:cNvPr>
          <p:cNvSpPr/>
          <p:nvPr/>
        </p:nvSpPr>
        <p:spPr>
          <a:xfrm>
            <a:off x="91703" y="970168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064164F3-A188-71F8-827F-D8AA97A97F1A}"/>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9D1BFE85-7A1B-C1FD-EDCF-98C023B4719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0B1DEBAD-5CA2-CACD-18DF-8D2514CDC0B5}"/>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0AE1EA83-B553-6C3A-3877-88EAD6C7F056}"/>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52032CCF-A301-103A-30F0-B86F3079B07C}"/>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B4D38D7-ACC8-818C-0E98-7C7A85DFE161}"/>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39F7A9ED-4384-E0B2-0934-5233E1C366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F122F9CC-C224-EBA2-7638-5EA2803E31F5}"/>
              </a:ext>
            </a:extLst>
          </p:cNvPr>
          <p:cNvGrpSpPr/>
          <p:nvPr/>
        </p:nvGrpSpPr>
        <p:grpSpPr>
          <a:xfrm>
            <a:off x="409350" y="6009824"/>
            <a:ext cx="374337" cy="187168"/>
            <a:chOff x="0" y="0"/>
            <a:chExt cx="812800" cy="406400"/>
          </a:xfrm>
        </p:grpSpPr>
        <p:sp>
          <p:nvSpPr>
            <p:cNvPr id="23" name="Freeform 14">
              <a:extLst>
                <a:ext uri="{FF2B5EF4-FFF2-40B4-BE49-F238E27FC236}">
                  <a16:creationId xmlns:a16="http://schemas.microsoft.com/office/drawing/2014/main" id="{5227EC3B-A49C-F80A-62C4-89A1289668B3}"/>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FA04A26E-9299-ABFC-3407-64B82F036C4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1" name="Google Shape;183;p6">
            <a:extLst>
              <a:ext uri="{FF2B5EF4-FFF2-40B4-BE49-F238E27FC236}">
                <a16:creationId xmlns:a16="http://schemas.microsoft.com/office/drawing/2014/main" id="{8EFA5AB3-9EC4-22E0-DF46-304FE8139A28}"/>
              </a:ext>
            </a:extLst>
          </p:cNvPr>
          <p:cNvPicPr preferRelativeResize="0"/>
          <p:nvPr/>
        </p:nvPicPr>
        <p:blipFill rotWithShape="1">
          <a:blip r:embed="rId4">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422281E8-29CD-1031-A860-8CC81558DE69}"/>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5">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E7137095-E423-7276-AA94-6201B1E3CDA0}"/>
              </a:ext>
            </a:extLst>
          </p:cNvPr>
          <p:cNvPicPr preferRelativeResize="0"/>
          <p:nvPr/>
        </p:nvPicPr>
        <p:blipFill rotWithShape="1">
          <a:blip r:embed="rId6">
            <a:alphaModFix/>
          </a:blip>
          <a:srcRect l="51168" t="12338" r="15844" b="18182"/>
          <a:stretch/>
        </p:blipFill>
        <p:spPr>
          <a:xfrm>
            <a:off x="535655" y="2788522"/>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F3EA55E8-6CAC-F8B7-9ACB-954D94395AD5}"/>
              </a:ext>
            </a:extLst>
          </p:cNvPr>
          <p:cNvGrpSpPr/>
          <p:nvPr/>
        </p:nvGrpSpPr>
        <p:grpSpPr>
          <a:xfrm>
            <a:off x="3349059" y="2721772"/>
            <a:ext cx="3065469" cy="1415015"/>
            <a:chOff x="0" y="2888"/>
            <a:chExt cx="47679" cy="18448"/>
          </a:xfrm>
        </p:grpSpPr>
        <p:pic>
          <p:nvPicPr>
            <p:cNvPr id="45" name="Google Shape;172;p6" descr="cooler_clean3">
              <a:extLst>
                <a:ext uri="{FF2B5EF4-FFF2-40B4-BE49-F238E27FC236}">
                  <a16:creationId xmlns:a16="http://schemas.microsoft.com/office/drawing/2014/main" id="{C4F357D3-8543-D31C-9FFA-8456F1B6D350}"/>
                </a:ext>
              </a:extLst>
            </p:cNvPr>
            <p:cNvPicPr preferRelativeResize="0"/>
            <p:nvPr/>
          </p:nvPicPr>
          <p:blipFill rotWithShape="1">
            <a:blip r:embed="rId7">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A8CCF4E5-7AF1-6ECD-3D9F-09027E46495D}"/>
                </a:ext>
              </a:extLst>
            </p:cNvPr>
            <p:cNvPicPr preferRelativeResize="0"/>
            <p:nvPr/>
          </p:nvPicPr>
          <p:blipFill rotWithShape="1">
            <a:blip r:embed="rId8">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985F0929-98F6-6BFD-2F25-573D1167B0B6}"/>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16C2DC10-2385-0C99-348F-362756C3D60B}"/>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8FCFF59B-C3F2-3B24-223A-B7A141A103BB}"/>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37EA99E8-E7DD-9BF5-3F6C-D763D37CF4B9}"/>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D3CB4C25-20EA-2391-2119-9263C020F528}"/>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CECA3DAA-E2FB-11D8-1483-92D4757341FE}"/>
              </a:ext>
            </a:extLst>
          </p:cNvPr>
          <p:cNvPicPr preferRelativeResize="0"/>
          <p:nvPr/>
        </p:nvPicPr>
        <p:blipFill rotWithShape="1">
          <a:blip r:embed="rId9">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7FCE5B66-0557-A996-B512-EAE569F6E4E3}"/>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sp>
        <p:nvSpPr>
          <p:cNvPr id="9" name="CaixaDeTexto 8">
            <a:extLst>
              <a:ext uri="{FF2B5EF4-FFF2-40B4-BE49-F238E27FC236}">
                <a16:creationId xmlns:a16="http://schemas.microsoft.com/office/drawing/2014/main" id="{8985F957-418F-FCAA-1FE7-F03BF31C9ACA}"/>
              </a:ext>
            </a:extLst>
          </p:cNvPr>
          <p:cNvSpPr txBox="1"/>
          <p:nvPr/>
        </p:nvSpPr>
        <p:spPr>
          <a:xfrm>
            <a:off x="821010" y="5923779"/>
            <a:ext cx="6919640" cy="333233"/>
          </a:xfrm>
          <a:prstGeom prst="rect">
            <a:avLst/>
          </a:prstGeom>
          <a:noFill/>
        </p:spPr>
        <p:txBody>
          <a:bodyPr wrap="square">
            <a:spAutoFit/>
          </a:bodyPr>
          <a:lstStyle/>
          <a:p>
            <a:pPr marL="0" algn="l" rtl="0" eaLnBrk="1" latinLnBrk="0" hangingPunct="1">
              <a:lnSpc>
                <a:spcPts val="1960"/>
              </a:lnSpc>
              <a:buNone/>
            </a:pPr>
            <a:r>
              <a:rPr lang="en-US" sz="1400" b="1" kern="1200">
                <a:solidFill>
                  <a:srgbClr val="6F6F6F"/>
                </a:solidFill>
                <a:effectLst/>
                <a:latin typeface="Montserrat" panose="00000500000000000000" pitchFamily="2" charset="0"/>
                <a:ea typeface="Montserrat Bold" panose="00000800000000000000" charset="0"/>
                <a:cs typeface="Montserrat Bold" panose="00000800000000000000" charset="0"/>
              </a:rPr>
              <a:t>MOTOR HÍBRIDO DE MAGNETO PERMANENTE (HPM)</a:t>
            </a:r>
            <a:endParaRPr lang="pt-BR" sz="1400">
              <a:effectLst/>
              <a:latin typeface="Montserrat" panose="00000500000000000000" pitchFamily="2" charset="0"/>
            </a:endParaRPr>
          </a:p>
        </p:txBody>
      </p:sp>
      <p:pic>
        <p:nvPicPr>
          <p:cNvPr id="10" name="Google Shape;188;p6" descr="23.png">
            <a:extLst>
              <a:ext uri="{FF2B5EF4-FFF2-40B4-BE49-F238E27FC236}">
                <a16:creationId xmlns:a16="http://schemas.microsoft.com/office/drawing/2014/main" id="{FC2F3AFC-1D66-AD30-86D0-60915185047F}"/>
              </a:ext>
            </a:extLst>
          </p:cNvPr>
          <p:cNvPicPr preferRelativeResize="0"/>
          <p:nvPr/>
        </p:nvPicPr>
        <p:blipFill rotWithShape="1">
          <a:blip r:embed="rId10">
            <a:alphaModFix/>
          </a:blip>
          <a:srcRect/>
          <a:stretch/>
        </p:blipFill>
        <p:spPr>
          <a:xfrm rot="956136">
            <a:off x="5959091" y="6008300"/>
            <a:ext cx="463000" cy="429451"/>
          </a:xfrm>
          <a:prstGeom prst="rect">
            <a:avLst/>
          </a:prstGeom>
          <a:noFill/>
          <a:ln>
            <a:noFill/>
          </a:ln>
        </p:spPr>
      </p:pic>
      <p:pic>
        <p:nvPicPr>
          <p:cNvPr id="12" name="Google Shape;191;p6">
            <a:extLst>
              <a:ext uri="{FF2B5EF4-FFF2-40B4-BE49-F238E27FC236}">
                <a16:creationId xmlns:a16="http://schemas.microsoft.com/office/drawing/2014/main" id="{A36E0C1B-467E-E6C1-E978-E3A5EA7F9371}"/>
              </a:ext>
            </a:extLst>
          </p:cNvPr>
          <p:cNvPicPr preferRelativeResize="0"/>
          <p:nvPr/>
        </p:nvPicPr>
        <p:blipFill rotWithShape="1">
          <a:blip r:embed="rId11">
            <a:alphaModFix/>
          </a:blip>
          <a:srcRect/>
          <a:stretch/>
        </p:blipFill>
        <p:spPr>
          <a:xfrm>
            <a:off x="473319" y="6528480"/>
            <a:ext cx="510711" cy="448553"/>
          </a:xfrm>
          <a:prstGeom prst="rect">
            <a:avLst/>
          </a:prstGeom>
          <a:noFill/>
          <a:ln>
            <a:noFill/>
          </a:ln>
        </p:spPr>
      </p:pic>
      <p:sp>
        <p:nvSpPr>
          <p:cNvPr id="17" name="CaixaDeTexto 16">
            <a:extLst>
              <a:ext uri="{FF2B5EF4-FFF2-40B4-BE49-F238E27FC236}">
                <a16:creationId xmlns:a16="http://schemas.microsoft.com/office/drawing/2014/main" id="{DC77BEA8-154D-5FF8-541E-D8ECBEC45CEE}"/>
              </a:ext>
            </a:extLst>
          </p:cNvPr>
          <p:cNvSpPr txBox="1"/>
          <p:nvPr/>
        </p:nvSpPr>
        <p:spPr>
          <a:xfrm>
            <a:off x="984030" y="6521157"/>
            <a:ext cx="4930820" cy="461665"/>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Confira o Motor HPM</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Clique </a:t>
            </a:r>
            <a:r>
              <a:rPr lang="pt-BR" sz="1200" u="sng">
                <a:solidFill>
                  <a:schemeClr val="dk1"/>
                </a:solidFill>
                <a:latin typeface="Montserrat" panose="00000500000000000000" pitchFamily="2" charset="0"/>
                <a:ea typeface="Arial"/>
                <a:cs typeface="Arial"/>
                <a:sym typeface="Arial"/>
                <a:hlinkClick r:id="rId12">
                  <a:extLst>
                    <a:ext uri="{A12FA001-AC4F-418D-AE19-62706E023703}">
                      <ahyp:hlinkClr xmlns:ahyp="http://schemas.microsoft.com/office/drawing/2018/hyperlinkcolor" val="tx"/>
                    </a:ext>
                  </a:extLst>
                </a:hlinkClick>
              </a:rPr>
              <a:t>aqui</a:t>
            </a:r>
            <a:r>
              <a:rPr lang="pt-BR" sz="1200">
                <a:solidFill>
                  <a:schemeClr val="dk1"/>
                </a:solidFill>
                <a:latin typeface="Montserrat" panose="00000500000000000000" pitchFamily="2" charset="0"/>
                <a:ea typeface="Arial"/>
                <a:cs typeface="Arial"/>
                <a:sym typeface="Arial"/>
              </a:rPr>
              <a:t> ou aproxime a câmera do seu celular no QR Code</a:t>
            </a:r>
          </a:p>
        </p:txBody>
      </p:sp>
      <p:pic>
        <p:nvPicPr>
          <p:cNvPr id="20" name="Imagem 19">
            <a:extLst>
              <a:ext uri="{FF2B5EF4-FFF2-40B4-BE49-F238E27FC236}">
                <a16:creationId xmlns:a16="http://schemas.microsoft.com/office/drawing/2014/main" id="{2CF284E1-E84D-0813-1973-8A8BFB8D9537}"/>
              </a:ext>
            </a:extLst>
          </p:cNvPr>
          <p:cNvPicPr>
            <a:picLocks noChangeAspect="1"/>
          </p:cNvPicPr>
          <p:nvPr/>
        </p:nvPicPr>
        <p:blipFill>
          <a:blip r:embed="rId13"/>
          <a:stretch>
            <a:fillRect/>
          </a:stretch>
        </p:blipFill>
        <p:spPr>
          <a:xfrm>
            <a:off x="535655" y="7254290"/>
            <a:ext cx="1311593" cy="1263015"/>
          </a:xfrm>
          <a:prstGeom prst="rect">
            <a:avLst/>
          </a:prstGeom>
          <a:ln>
            <a:noFill/>
          </a:ln>
          <a:effectLst>
            <a:outerShdw blurRad="190500" algn="tl" rotWithShape="0">
              <a:srgbClr val="000000">
                <a:alpha val="70000"/>
              </a:srgbClr>
            </a:outerShdw>
          </a:effectLst>
        </p:spPr>
      </p:pic>
      <p:sp>
        <p:nvSpPr>
          <p:cNvPr id="31" name="CaixaDeTexto 30">
            <a:extLst>
              <a:ext uri="{FF2B5EF4-FFF2-40B4-BE49-F238E27FC236}">
                <a16:creationId xmlns:a16="http://schemas.microsoft.com/office/drawing/2014/main" id="{9B034D34-805D-0578-D179-EA8AB03F5E0F}"/>
              </a:ext>
            </a:extLst>
          </p:cNvPr>
          <p:cNvSpPr txBox="1"/>
          <p:nvPr/>
        </p:nvSpPr>
        <p:spPr>
          <a:xfrm>
            <a:off x="2458572" y="7220929"/>
            <a:ext cx="3977640" cy="2123658"/>
          </a:xfrm>
          <a:prstGeom prst="rect">
            <a:avLst/>
          </a:prstGeom>
          <a:noFill/>
        </p:spPr>
        <p:txBody>
          <a:bodyPr wrap="square">
            <a:spAutoFit/>
          </a:bodyPr>
          <a:lstStyle/>
          <a:p>
            <a:pPr marL="0" algn="just" rtl="0" eaLnBrk="1" latinLnBrk="0" hangingPunct="1">
              <a:buNone/>
            </a:pPr>
            <a:r>
              <a:rPr lang="pt-BR" sz="1200" b="1"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elétrico HPM:</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2 inversores de frequência: motor principal e motor ventilador;</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Proporciona maior economia de energia elétrica;</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Partidas e paradas ilimitadas;</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Não possui rolamentos o que dispensa manutenção;</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ocupa metade do espaço de um motor convencional;</a:t>
            </a:r>
            <a:endParaRPr lang="pt-BR" sz="1200">
              <a:effectLst/>
            </a:endParaRPr>
          </a:p>
          <a:p>
            <a:pPr marL="98298" indent="-171450" algn="just" rtl="0" eaLnBrk="1" latinLnBrk="0" hangingPunct="1">
              <a:buFont typeface="Arial" panose="020B0604020202020204" pitchFamily="34" charset="0"/>
              <a:buChar char="•"/>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Trabalha em ambientes de até 46°C;</a:t>
            </a:r>
            <a:endParaRPr lang="pt-BR" sz="1200">
              <a:effectLst/>
            </a:endParaRPr>
          </a:p>
        </p:txBody>
      </p:sp>
      <p:grpSp>
        <p:nvGrpSpPr>
          <p:cNvPr id="7" name="Group 8">
            <a:extLst>
              <a:ext uri="{FF2B5EF4-FFF2-40B4-BE49-F238E27FC236}">
                <a16:creationId xmlns:a16="http://schemas.microsoft.com/office/drawing/2014/main" id="{7D13B322-37B7-428E-409C-40211325690F}"/>
              </a:ext>
            </a:extLst>
          </p:cNvPr>
          <p:cNvGrpSpPr/>
          <p:nvPr/>
        </p:nvGrpSpPr>
        <p:grpSpPr>
          <a:xfrm>
            <a:off x="-3500" y="10528423"/>
            <a:ext cx="7556500" cy="231978"/>
            <a:chOff x="0" y="0"/>
            <a:chExt cx="3047987" cy="131886"/>
          </a:xfrm>
        </p:grpSpPr>
        <p:sp>
          <p:nvSpPr>
            <p:cNvPr id="8" name="Freeform 9">
              <a:extLst>
                <a:ext uri="{FF2B5EF4-FFF2-40B4-BE49-F238E27FC236}">
                  <a16:creationId xmlns:a16="http://schemas.microsoft.com/office/drawing/2014/main" id="{8CC20EFC-1C47-E5D8-FBDC-635C1DBD3C2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2" name="TextBox 10">
              <a:extLst>
                <a:ext uri="{FF2B5EF4-FFF2-40B4-BE49-F238E27FC236}">
                  <a16:creationId xmlns:a16="http://schemas.microsoft.com/office/drawing/2014/main" id="{5C9E7271-6982-EEAF-BA23-C45ED0027B08}"/>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327967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56501-566D-ADB3-0292-D860A33A15E4}"/>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6EB54FCF-F2ED-B900-13D1-B9558B993BC5}"/>
              </a:ext>
            </a:extLst>
          </p:cNvPr>
          <p:cNvSpPr/>
          <p:nvPr/>
        </p:nvSpPr>
        <p:spPr>
          <a:xfrm>
            <a:off x="146150" y="971988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004EE0C0-F311-1BF9-4DA1-6EB97A451C63}"/>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D56E9F14-7322-2F1F-0F62-68B350823EF4}"/>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19A7B10B-14AA-19EC-CA71-928E458FDA97}"/>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5AEFCE7E-D7B5-C4F5-1A2A-001C9CCBDE8B}"/>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4C714264-F642-3E94-07D2-DDB972E04F9C}"/>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44D47680-364F-6732-1D5E-5D898E6BF184}"/>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5CF720B2-DD8E-0BEC-DEB2-88D0618D7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07F19524-6903-4B86-FB8B-06D610A188A5}"/>
              </a:ext>
            </a:extLst>
          </p:cNvPr>
          <p:cNvGrpSpPr/>
          <p:nvPr/>
        </p:nvGrpSpPr>
        <p:grpSpPr>
          <a:xfrm>
            <a:off x="394024" y="5945548"/>
            <a:ext cx="374337" cy="187168"/>
            <a:chOff x="0" y="0"/>
            <a:chExt cx="812800" cy="406400"/>
          </a:xfrm>
        </p:grpSpPr>
        <p:sp>
          <p:nvSpPr>
            <p:cNvPr id="23" name="Freeform 14">
              <a:extLst>
                <a:ext uri="{FF2B5EF4-FFF2-40B4-BE49-F238E27FC236}">
                  <a16:creationId xmlns:a16="http://schemas.microsoft.com/office/drawing/2014/main" id="{0FD3E5AC-4764-07DD-A577-123A297882A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DE58E9CE-6583-30DC-60B4-40AD74B46DE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176753D8-7F28-A3D2-5AE2-E7B74FC3418C}"/>
              </a:ext>
            </a:extLst>
          </p:cNvPr>
          <p:cNvSpPr txBox="1"/>
          <p:nvPr/>
        </p:nvSpPr>
        <p:spPr>
          <a:xfrm>
            <a:off x="915540" y="5914210"/>
            <a:ext cx="6266756" cy="493212"/>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panose="00000800000000000000" charset="0"/>
                <a:cs typeface="Montserrat Bold" panose="00000800000000000000" charset="0"/>
              </a:rPr>
              <a:t>MOTOR DE INDUÇÃO DE ALTA EFICIÊNCIA -WEG</a:t>
            </a:r>
            <a:endParaRPr lang="pt-BR" sz="1400">
              <a:latin typeface="Montserrat" panose="00000500000000000000" pitchFamily="2" charset="0"/>
            </a:endParaRPr>
          </a:p>
          <a:p>
            <a:pPr>
              <a:lnSpc>
                <a:spcPts val="1960"/>
              </a:lnSpc>
            </a:pPr>
            <a:endParaRPr lang="en-US" sz="1400" b="1">
              <a:solidFill>
                <a:srgbClr val="6F6F6F"/>
              </a:solidFill>
              <a:latin typeface="Montserrat Bold"/>
              <a:ea typeface="Montserrat Bold"/>
              <a:cs typeface="Montserrat Bold"/>
              <a:sym typeface="Montserrat Bold"/>
            </a:endParaRPr>
          </a:p>
        </p:txBody>
      </p:sp>
      <p:pic>
        <p:nvPicPr>
          <p:cNvPr id="21" name="Google Shape;183;p6">
            <a:extLst>
              <a:ext uri="{FF2B5EF4-FFF2-40B4-BE49-F238E27FC236}">
                <a16:creationId xmlns:a16="http://schemas.microsoft.com/office/drawing/2014/main" id="{5B5B353F-B15B-3581-1535-6EC3CCD709EC}"/>
              </a:ext>
            </a:extLst>
          </p:cNvPr>
          <p:cNvPicPr preferRelativeResize="0"/>
          <p:nvPr/>
        </p:nvPicPr>
        <p:blipFill rotWithShape="1">
          <a:blip r:embed="rId4">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B79B5AF0-71BD-8C6E-F733-D2984A243D61}"/>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5">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C2A6F15D-DD80-A3B8-40DE-401EC7358FA0}"/>
              </a:ext>
            </a:extLst>
          </p:cNvPr>
          <p:cNvPicPr preferRelativeResize="0"/>
          <p:nvPr/>
        </p:nvPicPr>
        <p:blipFill rotWithShape="1">
          <a:blip r:embed="rId6">
            <a:alphaModFix/>
          </a:blip>
          <a:srcRect l="51168" t="12338" r="15844" b="18182"/>
          <a:stretch/>
        </p:blipFill>
        <p:spPr>
          <a:xfrm>
            <a:off x="535655" y="2788522"/>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1D42A363-4AA5-5883-2A2A-5F1D64E5E751}"/>
              </a:ext>
            </a:extLst>
          </p:cNvPr>
          <p:cNvGrpSpPr/>
          <p:nvPr/>
        </p:nvGrpSpPr>
        <p:grpSpPr>
          <a:xfrm>
            <a:off x="3349059" y="2721772"/>
            <a:ext cx="3065469" cy="1415015"/>
            <a:chOff x="0" y="2888"/>
            <a:chExt cx="47679" cy="18448"/>
          </a:xfrm>
        </p:grpSpPr>
        <p:pic>
          <p:nvPicPr>
            <p:cNvPr id="45" name="Google Shape;172;p6" descr="cooler_clean3">
              <a:extLst>
                <a:ext uri="{FF2B5EF4-FFF2-40B4-BE49-F238E27FC236}">
                  <a16:creationId xmlns:a16="http://schemas.microsoft.com/office/drawing/2014/main" id="{C89240E4-92C2-FABB-4418-BEAD2449C845}"/>
                </a:ext>
              </a:extLst>
            </p:cNvPr>
            <p:cNvPicPr preferRelativeResize="0"/>
            <p:nvPr/>
          </p:nvPicPr>
          <p:blipFill rotWithShape="1">
            <a:blip r:embed="rId7">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22E4E251-7DDE-2F46-5F28-8AC451A4E68B}"/>
                </a:ext>
              </a:extLst>
            </p:cNvPr>
            <p:cNvPicPr preferRelativeResize="0"/>
            <p:nvPr/>
          </p:nvPicPr>
          <p:blipFill rotWithShape="1">
            <a:blip r:embed="rId8">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73C57F7A-81B2-F1F0-BBA6-3A5B513334D2}"/>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A57FB5CC-5728-8ACA-6B1E-4653D7FEE2B9}"/>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AD0ED58E-2F7D-D816-0754-D1D8ACEBFDA5}"/>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3CC495A4-16D0-6AD4-F5D3-1470FC2AD398}"/>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2811A95A-3495-6D6E-B044-B692925275F9}"/>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0EF29946-E246-B95E-EBCB-74BB87AEBA99}"/>
              </a:ext>
            </a:extLst>
          </p:cNvPr>
          <p:cNvPicPr preferRelativeResize="0"/>
          <p:nvPr/>
        </p:nvPicPr>
        <p:blipFill rotWithShape="1">
          <a:blip r:embed="rId9">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B2AFB34E-0A0F-1B8A-7838-B0ABA799EA7A}"/>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pic>
        <p:nvPicPr>
          <p:cNvPr id="31" name="Google Shape;204;p7" descr="T:\Rotary\_Competitive Teardown\R-Series\images\MOTOR_TEFC.png">
            <a:extLst>
              <a:ext uri="{FF2B5EF4-FFF2-40B4-BE49-F238E27FC236}">
                <a16:creationId xmlns:a16="http://schemas.microsoft.com/office/drawing/2014/main" id="{C144BD12-738D-7AC8-ACFF-120CB1834612}"/>
              </a:ext>
            </a:extLst>
          </p:cNvPr>
          <p:cNvPicPr preferRelativeResize="0"/>
          <p:nvPr/>
        </p:nvPicPr>
        <p:blipFill rotWithShape="1">
          <a:blip r:embed="rId10">
            <a:alphaModFix/>
          </a:blip>
          <a:srcRect/>
          <a:stretch/>
        </p:blipFill>
        <p:spPr>
          <a:xfrm>
            <a:off x="429230" y="6574592"/>
            <a:ext cx="1355273" cy="1263016"/>
          </a:xfrm>
          <a:prstGeom prst="rect">
            <a:avLst/>
          </a:prstGeom>
          <a:ln>
            <a:noFill/>
          </a:ln>
          <a:effectLst>
            <a:outerShdw blurRad="190500" algn="tl" rotWithShape="0">
              <a:srgbClr val="000000">
                <a:alpha val="70000"/>
              </a:srgbClr>
            </a:outerShdw>
          </a:effectLst>
        </p:spPr>
      </p:pic>
      <p:sp>
        <p:nvSpPr>
          <p:cNvPr id="32" name="CaixaDeTexto 31">
            <a:extLst>
              <a:ext uri="{FF2B5EF4-FFF2-40B4-BE49-F238E27FC236}">
                <a16:creationId xmlns:a16="http://schemas.microsoft.com/office/drawing/2014/main" id="{0F52C8EF-E40D-E13B-FC57-7BB868D3686D}"/>
              </a:ext>
            </a:extLst>
          </p:cNvPr>
          <p:cNvSpPr txBox="1"/>
          <p:nvPr/>
        </p:nvSpPr>
        <p:spPr>
          <a:xfrm>
            <a:off x="2191094" y="6516445"/>
            <a:ext cx="3977640" cy="1200329"/>
          </a:xfrm>
          <a:prstGeom prst="rect">
            <a:avLst/>
          </a:prstGeom>
          <a:noFill/>
        </p:spPr>
        <p:txBody>
          <a:bodyPr wrap="square">
            <a:spAutoFit/>
          </a:bodyPr>
          <a:lstStyle/>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Partida por inversor frequência;</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grpSp>
        <p:nvGrpSpPr>
          <p:cNvPr id="8" name="Group 8">
            <a:extLst>
              <a:ext uri="{FF2B5EF4-FFF2-40B4-BE49-F238E27FC236}">
                <a16:creationId xmlns:a16="http://schemas.microsoft.com/office/drawing/2014/main" id="{A621A669-182E-EEF1-33D5-00F7D9460F7A}"/>
              </a:ext>
            </a:extLst>
          </p:cNvPr>
          <p:cNvGrpSpPr/>
          <p:nvPr/>
        </p:nvGrpSpPr>
        <p:grpSpPr>
          <a:xfrm>
            <a:off x="-3500" y="10528423"/>
            <a:ext cx="7556500" cy="231978"/>
            <a:chOff x="0" y="0"/>
            <a:chExt cx="3047987" cy="131886"/>
          </a:xfrm>
        </p:grpSpPr>
        <p:sp>
          <p:nvSpPr>
            <p:cNvPr id="9" name="Freeform 9">
              <a:extLst>
                <a:ext uri="{FF2B5EF4-FFF2-40B4-BE49-F238E27FC236}">
                  <a16:creationId xmlns:a16="http://schemas.microsoft.com/office/drawing/2014/main" id="{B7F97586-E596-CAC5-B573-38EC8FA54FD2}"/>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18ED2E73-6352-9F68-2053-F3A4548C670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1625544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1383-0717-AE2B-69EB-3AD20310CD3E}"/>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B23CC0B9-FA9E-9474-6F2B-47DA71C4F897}"/>
              </a:ext>
            </a:extLst>
          </p:cNvPr>
          <p:cNvSpPr/>
          <p:nvPr/>
        </p:nvSpPr>
        <p:spPr>
          <a:xfrm>
            <a:off x="48438" y="98216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27E07C98-A6A6-5655-8CF9-29846F34889E}"/>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FEB64006-F1A3-5D21-ACD2-D855CF43A7F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8389D4B9-AD58-579C-673B-1094BA6EBF0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8F70FB20-F8D4-518C-6515-3330886DBDB1}"/>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F87F286-F68E-1392-A876-1D711D19FA4A}"/>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SÉRIE-XE</a:t>
            </a:r>
          </a:p>
        </p:txBody>
      </p:sp>
      <p:pic>
        <p:nvPicPr>
          <p:cNvPr id="24" name="Imagem 23">
            <a:extLst>
              <a:ext uri="{FF2B5EF4-FFF2-40B4-BE49-F238E27FC236}">
                <a16:creationId xmlns:a16="http://schemas.microsoft.com/office/drawing/2014/main" id="{C44135A4-0D60-7E91-21EF-241DB82CB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5" name="Group 8">
            <a:extLst>
              <a:ext uri="{FF2B5EF4-FFF2-40B4-BE49-F238E27FC236}">
                <a16:creationId xmlns:a16="http://schemas.microsoft.com/office/drawing/2014/main" id="{43DD3B49-33EE-4CB8-4EAF-0D17D9143126}"/>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C9276BC3-3962-ADD3-5568-3FB5BDCE4B6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2F4594CF-4F1F-1B0E-A681-6A8DB8C4B7A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grpSp>
        <p:nvGrpSpPr>
          <p:cNvPr id="22" name="Group 13">
            <a:extLst>
              <a:ext uri="{FF2B5EF4-FFF2-40B4-BE49-F238E27FC236}">
                <a16:creationId xmlns:a16="http://schemas.microsoft.com/office/drawing/2014/main" id="{1FC4BC58-AC0A-C615-2F8C-5F2105020A6A}"/>
              </a:ext>
            </a:extLst>
          </p:cNvPr>
          <p:cNvGrpSpPr/>
          <p:nvPr/>
        </p:nvGrpSpPr>
        <p:grpSpPr>
          <a:xfrm>
            <a:off x="519599" y="4229401"/>
            <a:ext cx="374337" cy="1551270"/>
            <a:chOff x="0" y="-2961890"/>
            <a:chExt cx="812800" cy="3368290"/>
          </a:xfrm>
        </p:grpSpPr>
        <p:sp>
          <p:nvSpPr>
            <p:cNvPr id="23" name="Freeform 14">
              <a:extLst>
                <a:ext uri="{FF2B5EF4-FFF2-40B4-BE49-F238E27FC236}">
                  <a16:creationId xmlns:a16="http://schemas.microsoft.com/office/drawing/2014/main" id="{ECCF6452-5090-1760-B2A9-30360B09ACD8}"/>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B8FAC1C7-5A5F-00F5-7FCE-35B96A79043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B180DDDC-386F-389E-8F2E-52B9C91E8C23}"/>
              </a:ext>
            </a:extLst>
          </p:cNvPr>
          <p:cNvSpPr txBox="1"/>
          <p:nvPr/>
        </p:nvSpPr>
        <p:spPr>
          <a:xfrm>
            <a:off x="1035320" y="4207054"/>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TRANSMISSÃO INTEGRAL</a:t>
            </a:r>
          </a:p>
        </p:txBody>
      </p:sp>
      <p:sp>
        <p:nvSpPr>
          <p:cNvPr id="29" name="Google Shape;181;p6">
            <a:extLst>
              <a:ext uri="{FF2B5EF4-FFF2-40B4-BE49-F238E27FC236}">
                <a16:creationId xmlns:a16="http://schemas.microsoft.com/office/drawing/2014/main" id="{69C2DBC5-881A-09B8-66EF-B8C6B9799BBA}"/>
              </a:ext>
            </a:extLst>
          </p:cNvPr>
          <p:cNvSpPr/>
          <p:nvPr/>
        </p:nvSpPr>
        <p:spPr>
          <a:xfrm>
            <a:off x="383337" y="1887775"/>
            <a:ext cx="6347402" cy="461624"/>
          </a:xfrm>
          <a:prstGeom prst="rect">
            <a:avLst/>
          </a:prstGeom>
          <a:noFill/>
          <a:ln>
            <a:noFill/>
          </a:ln>
        </p:spPr>
        <p:txBody>
          <a:bodyPr spcFirstLastPara="1" wrap="square" lIns="91425" tIns="45700" rIns="91425" bIns="45700" anchor="t" anchorCtr="0">
            <a:spAutoFit/>
          </a:bodyPr>
          <a:lstStyle/>
          <a:p>
            <a:pPr lvl="0" algn="just"/>
            <a:r>
              <a:rPr lang="pt-BR" sz="1200">
                <a:solidFill>
                  <a:schemeClr val="dk1"/>
                </a:solidFill>
                <a:latin typeface="Montserrat" panose="00000500000000000000" pitchFamily="2" charset="0"/>
                <a:ea typeface="Arial"/>
                <a:cs typeface="Arial"/>
                <a:sym typeface="Arial"/>
              </a:rPr>
              <a:t>Oferece tela colorida de alta resolução e operação intuitiva para controlar o compressor de maneira fácil</a:t>
            </a:r>
            <a:r>
              <a:rPr lang="pt-BR" sz="1200">
                <a:solidFill>
                  <a:schemeClr val="lt1"/>
                </a:solidFill>
                <a:latin typeface="Montserrat" panose="00000500000000000000" pitchFamily="2" charset="0"/>
                <a:ea typeface="Calibri"/>
                <a:cs typeface="Calibri"/>
                <a:sym typeface="Calibri"/>
              </a:rPr>
              <a:t>..</a:t>
            </a:r>
            <a:endParaRPr lang="pt-BR" sz="1200">
              <a:solidFill>
                <a:schemeClr val="lt1"/>
              </a:solidFill>
              <a:latin typeface="Montserrat" panose="00000500000000000000" pitchFamily="2" charset="0"/>
              <a:ea typeface="Arial"/>
              <a:cs typeface="Arial"/>
              <a:sym typeface="Arial"/>
            </a:endParaRPr>
          </a:p>
        </p:txBody>
      </p:sp>
      <p:pic>
        <p:nvPicPr>
          <p:cNvPr id="8" name="Google Shape;194;p6">
            <a:extLst>
              <a:ext uri="{FF2B5EF4-FFF2-40B4-BE49-F238E27FC236}">
                <a16:creationId xmlns:a16="http://schemas.microsoft.com/office/drawing/2014/main" id="{D2D71551-0A9D-7512-A750-F35EBA8B99C3}"/>
              </a:ext>
            </a:extLst>
          </p:cNvPr>
          <p:cNvPicPr preferRelativeResize="0"/>
          <p:nvPr/>
        </p:nvPicPr>
        <p:blipFill rotWithShape="1">
          <a:blip r:embed="rId4">
            <a:alphaModFix/>
          </a:blip>
          <a:srcRect/>
          <a:stretch/>
        </p:blipFill>
        <p:spPr>
          <a:xfrm>
            <a:off x="504424" y="2587710"/>
            <a:ext cx="1666875" cy="112395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5A4E8B63-30D9-4F1B-5136-6D652CA98417}"/>
              </a:ext>
            </a:extLst>
          </p:cNvPr>
          <p:cNvSpPr txBox="1"/>
          <p:nvPr/>
        </p:nvSpPr>
        <p:spPr>
          <a:xfrm>
            <a:off x="2428173" y="2531818"/>
            <a:ext cx="4302566" cy="1384995"/>
          </a:xfrm>
          <a:prstGeom prst="rect">
            <a:avLst/>
          </a:prstGeom>
          <a:noFill/>
        </p:spPr>
        <p:txBody>
          <a:bodyPr wrap="square">
            <a:spAutoFit/>
          </a:bodyPr>
          <a:lstStyle/>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Compatível com a Web para controle remoto do compressor e notificação de alarmes por e-mail;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Sequência de até quatro compressores da Série-R sem hardware ou software adicional;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Otimiza o desempenho do sistema com a análise integrada de desempenho e tendências;</a:t>
            </a: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Configurável para operar em 30 idiomas diferentes.</a:t>
            </a:r>
          </a:p>
        </p:txBody>
      </p:sp>
      <p:pic>
        <p:nvPicPr>
          <p:cNvPr id="12" name="Google Shape;201;p7">
            <a:extLst>
              <a:ext uri="{FF2B5EF4-FFF2-40B4-BE49-F238E27FC236}">
                <a16:creationId xmlns:a16="http://schemas.microsoft.com/office/drawing/2014/main" id="{DB995C32-3462-5FC7-739C-9E625B129AB7}"/>
              </a:ext>
            </a:extLst>
          </p:cNvPr>
          <p:cNvPicPr preferRelativeResize="0"/>
          <p:nvPr/>
        </p:nvPicPr>
        <p:blipFill rotWithShape="1">
          <a:blip r:embed="rId5">
            <a:alphaModFix/>
          </a:blip>
          <a:srcRect/>
          <a:stretch/>
        </p:blipFill>
        <p:spPr>
          <a:xfrm>
            <a:off x="493722" y="4661423"/>
            <a:ext cx="2590800" cy="1219200"/>
          </a:xfrm>
          <a:prstGeom prst="rect">
            <a:avLst/>
          </a:prstGeom>
          <a:ln>
            <a:noFill/>
          </a:ln>
          <a:effectLst>
            <a:outerShdw blurRad="190500" algn="tl" rotWithShape="0">
              <a:srgbClr val="000000">
                <a:alpha val="70000"/>
              </a:srgbClr>
            </a:outerShdw>
          </a:effectLst>
        </p:spPr>
      </p:pic>
      <p:sp>
        <p:nvSpPr>
          <p:cNvPr id="20" name="CaixaDeTexto 19">
            <a:extLst>
              <a:ext uri="{FF2B5EF4-FFF2-40B4-BE49-F238E27FC236}">
                <a16:creationId xmlns:a16="http://schemas.microsoft.com/office/drawing/2014/main" id="{FE403428-1B7F-E84C-FDF0-D6AC65124A50}"/>
              </a:ext>
            </a:extLst>
          </p:cNvPr>
          <p:cNvSpPr txBox="1"/>
          <p:nvPr/>
        </p:nvSpPr>
        <p:spPr>
          <a:xfrm>
            <a:off x="3256774" y="4632988"/>
            <a:ext cx="4059108" cy="1384995"/>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Maior tempo de operação;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Confiabilidade;</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Segurança;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Vedada e totalmente sem necessidade de manutenção;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A disposição totalmente vedada é mais segura;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Transmissão direta (≥40HP).</a:t>
            </a:r>
            <a:endParaRPr lang="pt-BR" sz="1200">
              <a:latin typeface="Montserrat" panose="00000500000000000000" pitchFamily="2" charset="0"/>
            </a:endParaRPr>
          </a:p>
        </p:txBody>
      </p:sp>
      <p:grpSp>
        <p:nvGrpSpPr>
          <p:cNvPr id="31" name="Group 13">
            <a:extLst>
              <a:ext uri="{FF2B5EF4-FFF2-40B4-BE49-F238E27FC236}">
                <a16:creationId xmlns:a16="http://schemas.microsoft.com/office/drawing/2014/main" id="{7334004C-67B4-332C-1FEE-97504D7E7290}"/>
              </a:ext>
            </a:extLst>
          </p:cNvPr>
          <p:cNvGrpSpPr/>
          <p:nvPr/>
        </p:nvGrpSpPr>
        <p:grpSpPr>
          <a:xfrm>
            <a:off x="504424" y="6258059"/>
            <a:ext cx="374337" cy="1551270"/>
            <a:chOff x="0" y="-2961890"/>
            <a:chExt cx="812800" cy="3368290"/>
          </a:xfrm>
        </p:grpSpPr>
        <p:sp>
          <p:nvSpPr>
            <p:cNvPr id="32" name="Freeform 14">
              <a:extLst>
                <a:ext uri="{FF2B5EF4-FFF2-40B4-BE49-F238E27FC236}">
                  <a16:creationId xmlns:a16="http://schemas.microsoft.com/office/drawing/2014/main" id="{111C0B33-3B92-A962-0781-BC88DFC89FA1}"/>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DD31D91E-F612-9AC6-11FB-4E33C8ECCD4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4" name="TextBox 19">
            <a:extLst>
              <a:ext uri="{FF2B5EF4-FFF2-40B4-BE49-F238E27FC236}">
                <a16:creationId xmlns:a16="http://schemas.microsoft.com/office/drawing/2014/main" id="{0C459CF7-D8DE-FF7F-BBCC-F71C395DE8FB}"/>
              </a:ext>
            </a:extLst>
          </p:cNvPr>
          <p:cNvSpPr txBox="1"/>
          <p:nvPr/>
        </p:nvSpPr>
        <p:spPr>
          <a:xfrm>
            <a:off x="1002228" y="624593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a:t>
            </a:r>
          </a:p>
        </p:txBody>
      </p:sp>
      <p:sp>
        <p:nvSpPr>
          <p:cNvPr id="36" name="TextBox 16">
            <a:extLst>
              <a:ext uri="{FF2B5EF4-FFF2-40B4-BE49-F238E27FC236}">
                <a16:creationId xmlns:a16="http://schemas.microsoft.com/office/drawing/2014/main" id="{A6617E10-E661-42FC-4D3E-59EDCE73CE8D}"/>
              </a:ext>
            </a:extLst>
          </p:cNvPr>
          <p:cNvSpPr txBox="1"/>
          <p:nvPr/>
        </p:nvSpPr>
        <p:spPr>
          <a:xfrm>
            <a:off x="433422" y="6611606"/>
            <a:ext cx="4705063" cy="3248518"/>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endParaRPr lang="pt-BR" sz="1200">
              <a:latin typeface="Montserrat" panose="00000500000000000000" pitchFamily="2" charset="0"/>
            </a:endParaRPr>
          </a:p>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Fabricada com parafusos de aço forjado, com acionamento por engrenagem com qualidade AGMA;</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pic>
        <p:nvPicPr>
          <p:cNvPr id="2" name="Google Shape;216;p8">
            <a:extLst>
              <a:ext uri="{FF2B5EF4-FFF2-40B4-BE49-F238E27FC236}">
                <a16:creationId xmlns:a16="http://schemas.microsoft.com/office/drawing/2014/main" id="{2EEDCCD7-76FF-0F01-9E61-50602E203343}"/>
              </a:ext>
            </a:extLst>
          </p:cNvPr>
          <p:cNvPicPr preferRelativeResize="0"/>
          <p:nvPr/>
        </p:nvPicPr>
        <p:blipFill rotWithShape="1">
          <a:blip r:embed="rId6">
            <a:alphaModFix/>
          </a:blip>
          <a:srcRect/>
          <a:stretch/>
        </p:blipFill>
        <p:spPr>
          <a:xfrm>
            <a:off x="5523469" y="7122455"/>
            <a:ext cx="1542577" cy="1683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000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2115</TotalTime>
  <Words>2463</Words>
  <Application>Microsoft Office PowerPoint</Application>
  <PresentationFormat>Personalizar</PresentationFormat>
  <Paragraphs>237</Paragraphs>
  <Slides>15</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15</vt:i4>
      </vt:variant>
    </vt:vector>
  </HeadingPairs>
  <TitlesOfParts>
    <vt:vector size="25" baseType="lpstr">
      <vt:lpstr>Arial</vt:lpstr>
      <vt:lpstr>Montserrat</vt:lpstr>
      <vt:lpstr>Montserrat Medium</vt:lpstr>
      <vt:lpstr>Montserrat Bold</vt:lpstr>
      <vt:lpstr>Calibri</vt:lpstr>
      <vt:lpstr>Noto Sans Symbols</vt:lpstr>
      <vt:lpstr>Aptos</vt:lpstr>
      <vt:lpstr>Neue Montreal</vt:lpstr>
      <vt:lpstr>Open Sans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29</cp:revision>
  <cp:lastPrinted>2025-08-20T12:01:41Z</cp:lastPrinted>
  <dcterms:created xsi:type="dcterms:W3CDTF">2006-08-16T00:00:00Z</dcterms:created>
  <dcterms:modified xsi:type="dcterms:W3CDTF">2025-09-15T20:41:10Z</dcterms:modified>
  <dc:identifier>DAGwijnfSlk</dc:identifier>
</cp:coreProperties>
</file>